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7010400" cy="92964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F83A02-4A41-4312-9AC1-25543A932E98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64A0253-7885-47A3-A029-A2F032C6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2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34003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/>
              <a:t>pfeile</a:t>
            </a:r>
          </a:p>
        </p:txBody>
      </p:sp>
    </p:spTree>
    <p:extLst>
      <p:ext uri="{BB962C8B-B14F-4D97-AF65-F5344CB8AC3E}">
        <p14:creationId xmlns:p14="http://schemas.microsoft.com/office/powerpoint/2010/main" val="35191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8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1" y="-1"/>
            <a:ext cx="924135" cy="435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1" y="4426003"/>
            <a:ext cx="954871" cy="156549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9330124" y="8888890"/>
            <a:ext cx="3022388" cy="321060"/>
          </a:xfrm>
          <a:prstGeom prst="rect">
            <a:avLst/>
          </a:prstGeom>
        </p:spPr>
        <p:txBody>
          <a:bodyPr lIns="0" tIns="0" rIns="0" bIns="0" anchor="t"/>
          <a:lstStyle>
            <a:lvl1pPr algn="l" defTabSz="457200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12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pic>
        <p:nvPicPr>
          <p:cNvPr id="15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19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pic>
        <p:nvPicPr>
          <p:cNvPr id="22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26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 defTabSz="584200">
              <a:spcBef>
                <a:spcPts val="3200"/>
              </a:spcBef>
              <a:buSzPct val="75000"/>
              <a:buFontTx/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30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FontTx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33" name="hw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567" y="83806"/>
            <a:ext cx="1006329" cy="7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9" y="130785"/>
            <a:ext cx="11704322" cy="2145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 anchor="ctr">
            <a:normAutofit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9" y="2276006"/>
            <a:ext cx="11704322" cy="7477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normAutofit/>
          </a:bodyPr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320106" y="9114673"/>
            <a:ext cx="3034455" cy="370561"/>
          </a:xfrm>
          <a:prstGeom prst="rect">
            <a:avLst/>
          </a:prstGeom>
          <a:ln w="12700">
            <a:miter lim="400000"/>
          </a:ln>
        </p:spPr>
        <p:txBody>
          <a:bodyPr lIns="64630" tIns="64630" rIns="64630" bIns="64630" anchor="ctr">
            <a:spAutoFit/>
          </a:bodyPr>
          <a:lstStyle>
            <a:lvl1pPr algn="r" defTabSz="908928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algn="ctr" defTabSz="908928">
        <a:defRPr sz="6200">
          <a:latin typeface="Calibri"/>
          <a:ea typeface="Calibri"/>
          <a:cs typeface="Calibri"/>
          <a:sym typeface="Calibri"/>
        </a:defRPr>
      </a:lvl1pPr>
      <a:lvl2pPr algn="ctr" defTabSz="908928">
        <a:defRPr sz="6200">
          <a:latin typeface="Calibri"/>
          <a:ea typeface="Calibri"/>
          <a:cs typeface="Calibri"/>
          <a:sym typeface="Calibri"/>
        </a:defRPr>
      </a:lvl2pPr>
      <a:lvl3pPr algn="ctr" defTabSz="908928">
        <a:defRPr sz="6200">
          <a:latin typeface="Calibri"/>
          <a:ea typeface="Calibri"/>
          <a:cs typeface="Calibri"/>
          <a:sym typeface="Calibri"/>
        </a:defRPr>
      </a:lvl3pPr>
      <a:lvl4pPr algn="ctr" defTabSz="908928">
        <a:defRPr sz="6200">
          <a:latin typeface="Calibri"/>
          <a:ea typeface="Calibri"/>
          <a:cs typeface="Calibri"/>
          <a:sym typeface="Calibri"/>
        </a:defRPr>
      </a:lvl4pPr>
      <a:lvl5pPr algn="ctr" defTabSz="908928">
        <a:defRPr sz="6200">
          <a:latin typeface="Calibri"/>
          <a:ea typeface="Calibri"/>
          <a:cs typeface="Calibri"/>
          <a:sym typeface="Calibri"/>
        </a:defRPr>
      </a:lvl5pPr>
      <a:lvl6pPr algn="ctr" defTabSz="908928">
        <a:defRPr sz="6200">
          <a:latin typeface="Calibri"/>
          <a:ea typeface="Calibri"/>
          <a:cs typeface="Calibri"/>
          <a:sym typeface="Calibri"/>
        </a:defRPr>
      </a:lvl6pPr>
      <a:lvl7pPr algn="ctr" defTabSz="908928">
        <a:defRPr sz="6200">
          <a:latin typeface="Calibri"/>
          <a:ea typeface="Calibri"/>
          <a:cs typeface="Calibri"/>
          <a:sym typeface="Calibri"/>
        </a:defRPr>
      </a:lvl7pPr>
      <a:lvl8pPr algn="ctr" defTabSz="908928">
        <a:defRPr sz="6200">
          <a:latin typeface="Calibri"/>
          <a:ea typeface="Calibri"/>
          <a:cs typeface="Calibri"/>
          <a:sym typeface="Calibri"/>
        </a:defRPr>
      </a:lvl8pPr>
      <a:lvl9pPr algn="ctr" defTabSz="908928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68703" indent="-468703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0838" indent="-446416" defTabSz="908928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25530" indent="-416558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63306" indent="-499870" defTabSz="908928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17774" indent="-499870" defTabSz="908928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72259" indent="-499870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26711" indent="-499870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681181" indent="-499871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35632" indent="-499871" defTabSz="908928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4450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08928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63409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17884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72377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26824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181293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35749" algn="r" defTabSz="908928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jYn5Jv7Gh4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cognitive_bias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14094">
              <a:defRPr sz="1800"/>
            </a:pPr>
            <a:r>
              <a:rPr sz="7000"/>
              <a:t>Human-Robot Interaction:</a:t>
            </a:r>
          </a:p>
          <a:p>
            <a:pPr lvl="0" defTabSz="514094">
              <a:defRPr sz="1800"/>
            </a:pPr>
            <a:r>
              <a:rPr sz="7000"/>
              <a:t>Conducting a User Study and Analysing Data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21500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372134">
              <a:defRPr sz="1800"/>
            </a:pPr>
            <a:r>
              <a:rPr sz="2254" dirty="0"/>
              <a:t>by </a:t>
            </a:r>
            <a:r>
              <a:rPr lang="en-US" sz="2254" dirty="0" smtClean="0"/>
              <a:t>Talal Shaikh</a:t>
            </a:r>
          </a:p>
          <a:p>
            <a:pPr lvl="0" defTabSz="372134">
              <a:defRPr sz="1800"/>
            </a:pPr>
            <a:r>
              <a:rPr sz="2254" dirty="0" smtClean="0"/>
              <a:t>*Multiple </a:t>
            </a:r>
            <a:r>
              <a:rPr sz="2254" dirty="0"/>
              <a:t>slides over the course adapted form Dr. </a:t>
            </a:r>
            <a:r>
              <a:rPr sz="2254" dirty="0" err="1"/>
              <a:t>Thusha</a:t>
            </a:r>
            <a:r>
              <a:rPr sz="2254" dirty="0"/>
              <a:t> </a:t>
            </a:r>
            <a:r>
              <a:rPr sz="2254" dirty="0" err="1"/>
              <a:t>Rajendran</a:t>
            </a:r>
            <a:r>
              <a:rPr sz="2254" dirty="0"/>
              <a:t> @HWU and </a:t>
            </a:r>
            <a:r>
              <a:rPr sz="2254" dirty="0" err="1"/>
              <a:t>Karola</a:t>
            </a:r>
            <a:r>
              <a:rPr sz="2254" dirty="0"/>
              <a:t> </a:t>
            </a:r>
            <a:r>
              <a:rPr sz="2254" dirty="0" err="1"/>
              <a:t>Pitsch</a:t>
            </a:r>
            <a:r>
              <a:rPr sz="2254" dirty="0"/>
              <a:t> @ University </a:t>
            </a:r>
            <a:r>
              <a:rPr sz="2254" dirty="0" smtClean="0"/>
              <a:t>Duisburg-Essen</a:t>
            </a:r>
            <a:endParaRPr lang="en-US" sz="2254" dirty="0" smtClean="0"/>
          </a:p>
          <a:p>
            <a:pPr defTabSz="372134">
              <a:defRPr sz="1800"/>
            </a:pPr>
            <a:r>
              <a:rPr lang="en-US" sz="2254" dirty="0"/>
              <a:t>Dr. </a:t>
            </a:r>
            <a:r>
              <a:rPr lang="en-US" sz="2254" dirty="0" err="1"/>
              <a:t>Katrin</a:t>
            </a:r>
            <a:r>
              <a:rPr lang="en-US" sz="2254" dirty="0"/>
              <a:t> S. </a:t>
            </a:r>
            <a:r>
              <a:rPr lang="en-US" sz="2254" dirty="0" err="1" smtClean="0"/>
              <a:t>Lohan</a:t>
            </a:r>
            <a:r>
              <a:rPr lang="en-US" sz="2254" dirty="0" smtClean="0"/>
              <a:t> </a:t>
            </a:r>
            <a:r>
              <a:rPr lang="en-US" sz="2254" dirty="0" smtClean="0"/>
              <a:t>@HWU</a:t>
            </a:r>
          </a:p>
          <a:p>
            <a:pPr lvl="0" defTabSz="372134">
              <a:defRPr sz="1800"/>
            </a:pPr>
            <a:endParaRPr sz="2254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Metrics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3600"/>
              <a:t>What you are measuring</a:t>
            </a:r>
          </a:p>
          <a:p>
            <a:pPr lvl="0">
              <a:lnSpc>
                <a:spcPct val="90000"/>
              </a:lnSpc>
              <a:defRPr sz="1800"/>
            </a:pPr>
            <a:r>
              <a:rPr sz="3600"/>
              <a:t>Types of metrics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800"/>
              <a:t>Objective</a:t>
            </a:r>
          </a:p>
          <a:p>
            <a:pPr marL="1308805" lvl="2" indent="-41980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Time to complete task</a:t>
            </a:r>
          </a:p>
          <a:p>
            <a:pPr marL="1308805" lvl="2" indent="-41980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Errors</a:t>
            </a:r>
          </a:p>
          <a:p>
            <a:pPr marL="1308805" lvl="2" indent="-41980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Ordinal/Continuous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800"/>
              <a:t>Subjective</a:t>
            </a:r>
          </a:p>
          <a:p>
            <a:pPr marL="1308805" lvl="2" indent="-41980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3400"/>
              <a:t>Satisfaction</a:t>
            </a:r>
          </a:p>
          <a:p>
            <a:pPr lvl="0">
              <a:lnSpc>
                <a:spcPct val="90000"/>
              </a:lnSpc>
              <a:defRPr sz="1800"/>
            </a:pPr>
            <a:r>
              <a:rPr sz="3600"/>
              <a:t>Pros/Cons of each type?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Data Analysis</a:t>
            </a:r>
          </a:p>
        </p:txBody>
      </p:sp>
      <p:pic>
        <p:nvPicPr>
          <p:cNvPr id="89" name="overvie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7933" y="2127249"/>
            <a:ext cx="9668934" cy="725170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4094410" y="2055465"/>
            <a:ext cx="4597153" cy="186293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619101" y="3945334"/>
            <a:ext cx="9766598" cy="111343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619101" y="5101034"/>
            <a:ext cx="9766598" cy="100369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619101" y="6142434"/>
            <a:ext cx="9766598" cy="35232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619101" y="6548834"/>
            <a:ext cx="9766598" cy="111343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619101" y="7717234"/>
            <a:ext cx="9766598" cy="94659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619101" y="8718798"/>
            <a:ext cx="9766598" cy="714429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animBg="1" advAuto="0"/>
      <p:bldP spid="91" grpId="2" animBg="1" advAuto="0"/>
      <p:bldP spid="92" grpId="3" animBg="1" advAuto="0"/>
      <p:bldP spid="93" grpId="4" animBg="1" advAuto="0"/>
      <p:bldP spid="94" grpId="5" animBg="1" advAuto="0"/>
      <p:bldP spid="95" grpId="6" animBg="1" advAuto="0"/>
      <p:bldP spid="96" grpId="7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The most common method is the qualitative research are: 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interviews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group discussions 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observation and reflection field notes 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various texts, pictures, and other materials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behavioural description/annotation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Case analysis: Ethnomethodological Conversation Analysis (EM/CA)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 [1]</a:t>
            </a:r>
          </a:p>
        </p:txBody>
      </p:sp>
      <p:sp>
        <p:nvSpPr>
          <p:cNvPr id="102" name="Shape 102"/>
          <p:cNvSpPr/>
          <p:nvPr/>
        </p:nvSpPr>
        <p:spPr>
          <a:xfrm>
            <a:off x="978604" y="2648173"/>
            <a:ext cx="11168317" cy="16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026" tIns="64026" rIns="64026" bIns="64026">
            <a:spAutoFit/>
          </a:bodyPr>
          <a:lstStyle/>
          <a:p>
            <a:pPr marL="419805" lvl="0" indent="-419805" algn="l" defTabSz="457200">
              <a:lnSpc>
                <a:spcPct val="93000"/>
              </a:lnSpc>
              <a:buSzPct val="75000"/>
              <a:buChar char="•"/>
              <a:tabLst>
                <a:tab pos="1168400" algn="l"/>
                <a:tab pos="2349500" algn="l"/>
                <a:tab pos="3530600" algn="l"/>
                <a:tab pos="4711700" algn="l"/>
                <a:tab pos="5892800" algn="l"/>
                <a:tab pos="7073900" algn="l"/>
                <a:tab pos="8255000" algn="l"/>
                <a:tab pos="9436100" algn="l"/>
                <a:tab pos="10617200" algn="l"/>
                <a:tab pos="11798300" algn="l"/>
                <a:tab pos="12979400" algn="l"/>
              </a:tabLst>
              <a:defRPr sz="1800"/>
            </a:pPr>
            <a:r>
              <a:rPr sz="3400">
                <a:solidFill>
                  <a:srgbClr val="212121"/>
                </a:solidFill>
                <a:latin typeface="Helvetica"/>
                <a:ea typeface="Helvetica"/>
                <a:cs typeface="Helvetica"/>
                <a:sym typeface="Helvetica"/>
              </a:rPr>
              <a:t>Data: </a:t>
            </a:r>
          </a:p>
          <a:p>
            <a:pPr marL="864305" lvl="1" indent="-419805" algn="l" defTabSz="457200">
              <a:lnSpc>
                <a:spcPct val="93000"/>
              </a:lnSpc>
              <a:buSzPct val="75000"/>
              <a:buChar char="•"/>
              <a:tabLst>
                <a:tab pos="1168400" algn="l"/>
                <a:tab pos="2349500" algn="l"/>
                <a:tab pos="3530600" algn="l"/>
                <a:tab pos="4711700" algn="l"/>
                <a:tab pos="5892800" algn="l"/>
                <a:tab pos="7073900" algn="l"/>
                <a:tab pos="8255000" algn="l"/>
                <a:tab pos="9436100" algn="l"/>
                <a:tab pos="10617200" algn="l"/>
                <a:tab pos="11798300" algn="l"/>
                <a:tab pos="12979400" algn="l"/>
              </a:tabLst>
              <a:defRPr sz="1800"/>
            </a:pPr>
            <a:r>
              <a:rPr sz="3400">
                <a:solidFill>
                  <a:srgbClr val="212121"/>
                </a:solidFill>
                <a:latin typeface="Helvetica"/>
                <a:ea typeface="Helvetica"/>
                <a:cs typeface="Helvetica"/>
                <a:sym typeface="Helvetica"/>
              </a:rPr>
              <a:t>Setting: Video &amp; Audio</a:t>
            </a:r>
          </a:p>
          <a:p>
            <a:pPr marL="864305" lvl="1" indent="-419805" algn="l" defTabSz="457200">
              <a:lnSpc>
                <a:spcPct val="93000"/>
              </a:lnSpc>
              <a:buSzPct val="75000"/>
              <a:buChar char="•"/>
              <a:tabLst>
                <a:tab pos="1168400" algn="l"/>
                <a:tab pos="2349500" algn="l"/>
                <a:tab pos="3530600" algn="l"/>
                <a:tab pos="4711700" algn="l"/>
                <a:tab pos="5892800" algn="l"/>
                <a:tab pos="7073900" algn="l"/>
                <a:tab pos="8255000" algn="l"/>
                <a:tab pos="9436100" algn="l"/>
                <a:tab pos="10617200" algn="l"/>
                <a:tab pos="11798300" algn="l"/>
                <a:tab pos="12979400" algn="l"/>
              </a:tabLst>
              <a:defRPr sz="1800"/>
            </a:pPr>
            <a:r>
              <a:rPr sz="3400">
                <a:solidFill>
                  <a:srgbClr val="212121"/>
                </a:solidFill>
                <a:latin typeface="Helvetica"/>
                <a:ea typeface="Helvetica"/>
                <a:cs typeface="Helvetica"/>
                <a:sym typeface="Helvetica"/>
              </a:rPr>
              <a:t>Logfiles: Robot‘s  perception &amp; internal states [2] 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2171336" y="4831486"/>
            <a:ext cx="10084014" cy="4217242"/>
            <a:chOff x="0" y="0"/>
            <a:chExt cx="10084012" cy="4217240"/>
          </a:xfrm>
        </p:grpSpPr>
        <p:grpSp>
          <p:nvGrpSpPr>
            <p:cNvPr id="112" name="Group 112"/>
            <p:cNvGrpSpPr/>
            <p:nvPr/>
          </p:nvGrpSpPr>
          <p:grpSpPr>
            <a:xfrm>
              <a:off x="0" y="0"/>
              <a:ext cx="10084013" cy="4217241"/>
              <a:chOff x="0" y="0"/>
              <a:chExt cx="10084012" cy="4217240"/>
            </a:xfrm>
          </p:grpSpPr>
          <p:pic>
            <p:nvPicPr>
              <p:cNvPr id="103" name="image29.png" descr="Grafik 3-VP03.tiff"/>
              <p:cNvPicPr/>
              <p:nvPr/>
            </p:nvPicPr>
            <p:blipFill>
              <a:blip r:embed="rId2">
                <a:extLst/>
              </a:blip>
              <a:srcRect t="1732" b="29291"/>
              <a:stretch>
                <a:fillRect/>
              </a:stretch>
            </p:blipFill>
            <p:spPr>
              <a:xfrm>
                <a:off x="3494460" y="0"/>
                <a:ext cx="6473072" cy="37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" name="Shape 104"/>
              <p:cNvSpPr/>
              <p:nvPr/>
            </p:nvSpPr>
            <p:spPr>
              <a:xfrm>
                <a:off x="0" y="1354783"/>
                <a:ext cx="1592212" cy="439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9013" tIns="59013" rIns="59013" bIns="59013" numCol="1" anchor="t">
                <a:spAutoFit/>
              </a:bodyPr>
              <a:lstStyle>
                <a:lvl1pPr algn="l" defTabSz="457200">
                  <a:lnSpc>
                    <a:spcPct val="93000"/>
                  </a:lnSpc>
                  <a:defRPr sz="22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Timeline</a:t>
                </a: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0" y="229649"/>
                <a:ext cx="3194935" cy="439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9013" tIns="59013" rIns="59013" bIns="59013" numCol="1" anchor="t">
                <a:spAutoFit/>
              </a:bodyPr>
              <a:lstStyle>
                <a:lvl1pPr algn="l" defTabSz="457200">
                  <a:lnSpc>
                    <a:spcPct val="93000"/>
                  </a:lnSpc>
                  <a:defRPr sz="2200">
                    <a:solidFill>
                      <a:srgbClr val="808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200">
                    <a:solidFill>
                      <a:srgbClr val="808080"/>
                    </a:solidFill>
                  </a:rPr>
                  <a:t>2 external video cams</a:t>
                </a:r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0" y="2393369"/>
                <a:ext cx="1470586" cy="439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9013" tIns="59013" rIns="59013" bIns="59013" numCol="1" anchor="t">
                <a:spAutoFit/>
              </a:bodyPr>
              <a:lstStyle>
                <a:lvl1pPr algn="l" defTabSz="457200">
                  <a:lnSpc>
                    <a:spcPct val="93000"/>
                  </a:lnSpc>
                  <a:defRPr sz="22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200">
                    <a:solidFill>
                      <a:srgbClr val="FF0000"/>
                    </a:solidFill>
                  </a:rPr>
                  <a:t>Logfiles</a:t>
                </a: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0" y="3047023"/>
                <a:ext cx="2744640" cy="439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9013" tIns="59013" rIns="59013" bIns="59013" numCol="1" anchor="t">
                <a:spAutoFit/>
              </a:bodyPr>
              <a:lstStyle>
                <a:lvl1pPr algn="l" defTabSz="457200">
                  <a:lnSpc>
                    <a:spcPct val="93000"/>
                  </a:lnSpc>
                  <a:defRPr sz="2200">
                    <a:solidFill>
                      <a:srgbClr val="2D2DB9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200">
                    <a:solidFill>
                      <a:srgbClr val="2D2DB9"/>
                    </a:solidFill>
                  </a:rPr>
                  <a:t>Manual annotation</a:t>
                </a: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3218691" y="2393371"/>
                <a:ext cx="475453" cy="432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0291" y="21600"/>
                    </a:lnTo>
                  </a:path>
                </a:pathLst>
              </a:custGeom>
              <a:noFill/>
              <a:ln w="31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3219024" y="2913758"/>
                <a:ext cx="474382" cy="77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0291" y="21600"/>
                    </a:lnTo>
                  </a:path>
                </a:pathLst>
              </a:custGeom>
              <a:noFill/>
              <a:ln w="3175" cap="flat">
                <a:solidFill>
                  <a:srgbClr val="2D2DB9"/>
                </a:solidFill>
                <a:prstDash val="solid"/>
                <a:round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3194934" y="1527882"/>
                <a:ext cx="475454" cy="173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0291" y="2160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8985754" y="3778154"/>
                <a:ext cx="1098259" cy="439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9013" tIns="59013" rIns="59013" bIns="59013" numCol="1" anchor="t">
                <a:spAutoFit/>
              </a:bodyPr>
              <a:lstStyle>
                <a:lvl1pPr algn="l" defTabSz="457200">
                  <a:lnSpc>
                    <a:spcPct val="93000"/>
                  </a:lnSpc>
                  <a:defRPr sz="2200">
                    <a:solidFill>
                      <a:srgbClr val="808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200">
                    <a:solidFill>
                      <a:srgbClr val="808080"/>
                    </a:solidFill>
                  </a:rPr>
                  <a:t>ELAN</a:t>
                </a:r>
              </a:p>
            </p:txBody>
          </p:sp>
        </p:grpSp>
        <p:sp>
          <p:nvSpPr>
            <p:cNvPr id="113" name="Shape 113"/>
            <p:cNvSpPr/>
            <p:nvPr/>
          </p:nvSpPr>
          <p:spPr>
            <a:xfrm>
              <a:off x="1273767" y="2385727"/>
              <a:ext cx="2195998" cy="315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9013" tIns="59013" rIns="59013" bIns="59013" numCol="1" anchor="t">
              <a:spAutoFit/>
            </a:bodyPr>
            <a:lstStyle>
              <a:lvl1pPr algn="l" defTabSz="457200">
                <a:lnSpc>
                  <a:spcPct val="93000"/>
                </a:lnSpc>
                <a:defRPr sz="1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0000"/>
                  </a:solidFill>
                </a:rPr>
                <a:t>Perception of gaze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1293496" y="2602614"/>
              <a:ext cx="2501563" cy="315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9013" tIns="59013" rIns="59013" bIns="59013" numCol="1" anchor="t">
              <a:spAutoFit/>
            </a:bodyPr>
            <a:lstStyle>
              <a:lvl1pPr algn="l" defTabSz="457200">
                <a:lnSpc>
                  <a:spcPct val="93000"/>
                </a:lnSpc>
                <a:defRPr sz="1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0000"/>
                  </a:solidFill>
                </a:rPr>
                <a:t>Perception of pointing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  <a:defRPr sz="1800"/>
            </a:pPr>
            <a:r>
              <a:rPr sz="3600"/>
              <a:t>Method: Case analysis</a:t>
            </a:r>
          </a:p>
          <a:p>
            <a:pPr lvl="1">
              <a:spcBef>
                <a:spcPts val="0"/>
              </a:spcBef>
              <a:defRPr sz="1800"/>
            </a:pPr>
            <a:r>
              <a:rPr sz="3600"/>
              <a:t>Qualitative, explorative, generate hypotheses</a:t>
            </a:r>
          </a:p>
          <a:p>
            <a:pPr lvl="1">
              <a:spcBef>
                <a:spcPts val="0"/>
              </a:spcBef>
              <a:defRPr sz="1800"/>
            </a:pPr>
            <a:r>
              <a:rPr sz="3600"/>
              <a:t>Ethnomethodological Conversation Analysis (EM/CA)</a:t>
            </a:r>
            <a:br>
              <a:rPr sz="3600"/>
            </a:br>
            <a:endParaRPr sz="36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sp>
        <p:nvSpPr>
          <p:cNvPr id="123" name="Shape 123"/>
          <p:cNvSpPr/>
          <p:nvPr/>
        </p:nvSpPr>
        <p:spPr>
          <a:xfrm>
            <a:off x="4229975" y="4227243"/>
            <a:ext cx="4446495" cy="38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407" tIns="60407" rIns="60407" bIns="60407">
            <a:spAutoFit/>
          </a:bodyPr>
          <a:lstStyle>
            <a:lvl1pPr algn="l" defTabSz="457200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Video-Clip: 00:12.00 – 00:16.50</a:t>
            </a:r>
          </a:p>
        </p:txBody>
      </p:sp>
      <p:pic>
        <p:nvPicPr>
          <p:cNvPr id="124" name="media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72500" y="2718631"/>
            <a:ext cx="8561446" cy="68491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978604" y="2861605"/>
            <a:ext cx="10951457" cy="946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026" tIns="64026" rIns="64026" bIns="64026">
            <a:spAutoFit/>
          </a:bodyPr>
          <a:lstStyle/>
          <a:p>
            <a:pPr lvl="0" algn="l" defTabSz="457200">
              <a:lnSpc>
                <a:spcPct val="93000"/>
              </a:lnSpc>
              <a:tabLst>
                <a:tab pos="1168400" algn="l"/>
                <a:tab pos="2349500" algn="l"/>
                <a:tab pos="3530600" algn="l"/>
                <a:tab pos="4711700" algn="l"/>
                <a:tab pos="5892800" algn="l"/>
                <a:tab pos="7073900" algn="l"/>
                <a:tab pos="8255000" algn="l"/>
                <a:tab pos="9436100" algn="l"/>
                <a:tab pos="10617200" algn="l"/>
                <a:tab pos="11798300" algn="l"/>
                <a:tab pos="12979400" algn="l"/>
              </a:tabLst>
              <a:defRPr sz="1800"/>
            </a:pPr>
            <a:r>
              <a:rPr sz="3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(a) Beginning of interaction: </a:t>
            </a:r>
            <a:r>
              <a: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RP-2 (Gaze at object)</a:t>
            </a:r>
            <a:endParaRPr sz="3000">
              <a:solidFill>
                <a:srgbClr val="00008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image32.png" descr="VP03_01_RP2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638" y="5642744"/>
            <a:ext cx="9270653" cy="22037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1303639" y="6485667"/>
            <a:ext cx="9254127" cy="3032182"/>
            <a:chOff x="0" y="0"/>
            <a:chExt cx="9254126" cy="3032181"/>
          </a:xfrm>
        </p:grpSpPr>
        <p:sp>
          <p:nvSpPr>
            <p:cNvPr id="130" name="Shape 130"/>
            <p:cNvSpPr/>
            <p:nvPr/>
          </p:nvSpPr>
          <p:spPr>
            <a:xfrm>
              <a:off x="0" y="2594953"/>
              <a:ext cx="5993150" cy="43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marL="457200" lvl="0" indent="-45720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(4)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 T sees that robot gazes at object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4210471" y="0"/>
              <a:ext cx="5043656" cy="264391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lnSpc>
                  <a:spcPct val="93000"/>
                </a:lnSpc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1303639" y="7493869"/>
            <a:ext cx="5993150" cy="1318716"/>
            <a:chOff x="0" y="0"/>
            <a:chExt cx="5993149" cy="1318715"/>
          </a:xfrm>
        </p:grpSpPr>
        <p:sp>
          <p:nvSpPr>
            <p:cNvPr id="133" name="Shape 133"/>
            <p:cNvSpPr/>
            <p:nvPr/>
          </p:nvSpPr>
          <p:spPr>
            <a:xfrm>
              <a:off x="0" y="881487"/>
              <a:ext cx="5993150" cy="43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marL="457200" lvl="0" indent="-45720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(2)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 Robot detects ‚T-gaze-at-object‘</a:t>
              </a:r>
            </a:p>
          </p:txBody>
        </p:sp>
        <p:grpSp>
          <p:nvGrpSpPr>
            <p:cNvPr id="138" name="Group 138"/>
            <p:cNvGrpSpPr/>
            <p:nvPr/>
          </p:nvGrpSpPr>
          <p:grpSpPr>
            <a:xfrm>
              <a:off x="4436708" y="-1"/>
              <a:ext cx="939500" cy="352596"/>
              <a:chOff x="0" y="0"/>
              <a:chExt cx="939499" cy="352594"/>
            </a:xfrm>
          </p:grpSpPr>
          <p:sp>
            <p:nvSpPr>
              <p:cNvPr id="134" name="Shape 134"/>
              <p:cNvSpPr/>
              <p:nvPr/>
            </p:nvSpPr>
            <p:spPr>
              <a:xfrm>
                <a:off x="0" y="-1"/>
                <a:ext cx="176269" cy="352596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538799" y="-1"/>
                <a:ext cx="176269" cy="352596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791405" y="-1"/>
                <a:ext cx="148095" cy="352596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264402" y="-1"/>
                <a:ext cx="176269" cy="352596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147" name="Group 147"/>
          <p:cNvGrpSpPr/>
          <p:nvPr/>
        </p:nvGrpSpPr>
        <p:grpSpPr>
          <a:xfrm>
            <a:off x="1303638" y="3686943"/>
            <a:ext cx="5993151" cy="4773047"/>
            <a:chOff x="0" y="0"/>
            <a:chExt cx="5993149" cy="4773046"/>
          </a:xfrm>
        </p:grpSpPr>
        <p:sp>
          <p:nvSpPr>
            <p:cNvPr id="140" name="Shape 140"/>
            <p:cNvSpPr/>
            <p:nvPr/>
          </p:nvSpPr>
          <p:spPr>
            <a:xfrm>
              <a:off x="0" y="4335818"/>
              <a:ext cx="5993150" cy="43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marL="457200" lvl="0" indent="-45720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(1)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 T gazes at object</a:t>
              </a:r>
            </a:p>
          </p:txBody>
        </p:sp>
        <p:grpSp>
          <p:nvGrpSpPr>
            <p:cNvPr id="146" name="Group 146"/>
            <p:cNvGrpSpPr/>
            <p:nvPr/>
          </p:nvGrpSpPr>
          <p:grpSpPr>
            <a:xfrm>
              <a:off x="0" y="0"/>
              <a:ext cx="3966055" cy="3101735"/>
              <a:chOff x="0" y="0"/>
              <a:chExt cx="3966054" cy="3101734"/>
            </a:xfrm>
          </p:grpSpPr>
          <p:grpSp>
            <p:nvGrpSpPr>
              <p:cNvPr id="143" name="Group 143"/>
              <p:cNvGrpSpPr/>
              <p:nvPr/>
            </p:nvGrpSpPr>
            <p:grpSpPr>
              <a:xfrm>
                <a:off x="0" y="0"/>
                <a:ext cx="3349113" cy="1865817"/>
                <a:chOff x="0" y="0"/>
                <a:chExt cx="3349112" cy="1865816"/>
              </a:xfrm>
            </p:grpSpPr>
            <p:pic>
              <p:nvPicPr>
                <p:cNvPr id="141" name="image33.png" descr="image9.tiff"/>
                <p:cNvPicPr/>
                <p:nvPr/>
              </p:nvPicPr>
              <p:blipFill>
                <a:blip r:embed="rId3">
                  <a:extLst/>
                </a:blip>
                <a:srcRect r="49963"/>
                <a:stretch>
                  <a:fillRect/>
                </a:stretch>
              </p:blipFill>
              <p:spPr>
                <a:xfrm>
                  <a:off x="0" y="0"/>
                  <a:ext cx="3349113" cy="18658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2" name="Shape 142"/>
                <p:cNvSpPr/>
                <p:nvPr/>
              </p:nvSpPr>
              <p:spPr>
                <a:xfrm>
                  <a:off x="793210" y="457271"/>
                  <a:ext cx="440674" cy="617042"/>
                </a:xfrm>
                <a:prstGeom prst="lin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59013" tIns="59013" rIns="59013" bIns="59013" numCol="1" anchor="t">
                  <a:noAutofit/>
                </a:bodyPr>
                <a:lstStyle/>
                <a:p>
                  <a:pPr lvl="0" algn="l" defTabSz="457200">
                    <a:defRPr sz="14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44" name="Shape 144"/>
              <p:cNvSpPr/>
              <p:nvPr/>
            </p:nvSpPr>
            <p:spPr>
              <a:xfrm>
                <a:off x="3349112" y="2749140"/>
                <a:ext cx="616943" cy="352595"/>
              </a:xfrm>
              <a:prstGeom prst="rect">
                <a:avLst/>
              </a:prstGeom>
              <a:solidFill>
                <a:srgbClr val="FF0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3310942" y="1869056"/>
                <a:ext cx="1836" cy="352596"/>
              </a:xfrm>
              <a:prstGeom prst="line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56" name="Group 156"/>
          <p:cNvGrpSpPr/>
          <p:nvPr/>
        </p:nvGrpSpPr>
        <p:grpSpPr>
          <a:xfrm>
            <a:off x="1303638" y="3703470"/>
            <a:ext cx="7491437" cy="5461709"/>
            <a:chOff x="0" y="0"/>
            <a:chExt cx="7491435" cy="5461708"/>
          </a:xfrm>
        </p:grpSpPr>
        <p:grpSp>
          <p:nvGrpSpPr>
            <p:cNvPr id="151" name="Group 151"/>
            <p:cNvGrpSpPr/>
            <p:nvPr/>
          </p:nvGrpSpPr>
          <p:grpSpPr>
            <a:xfrm>
              <a:off x="3437247" y="0"/>
              <a:ext cx="3260979" cy="1849288"/>
              <a:chOff x="0" y="0"/>
              <a:chExt cx="3260978" cy="1849287"/>
            </a:xfrm>
          </p:grpSpPr>
          <p:pic>
            <p:nvPicPr>
              <p:cNvPr id="148" name="image34.png" descr="image6.tiff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260978" cy="18492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" name="Shape 149"/>
              <p:cNvSpPr/>
              <p:nvPr/>
            </p:nvSpPr>
            <p:spPr>
              <a:xfrm flipV="1">
                <a:off x="1057614" y="442580"/>
                <a:ext cx="705077" cy="88149"/>
              </a:xfrm>
              <a:prstGeom prst="lin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1762691" y="442579"/>
                <a:ext cx="616942" cy="528894"/>
              </a:xfrm>
              <a:prstGeom prst="line">
                <a:avLst/>
              </a:prstGeom>
              <a:noFill/>
              <a:ln w="38100" cap="flat">
                <a:solidFill>
                  <a:srgbClr val="008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0" y="3261505"/>
              <a:ext cx="7491436" cy="2200204"/>
              <a:chOff x="0" y="0"/>
              <a:chExt cx="7491435" cy="2200203"/>
            </a:xfrm>
          </p:grpSpPr>
          <p:sp>
            <p:nvSpPr>
              <p:cNvPr id="152" name="Shape 152"/>
              <p:cNvSpPr/>
              <p:nvPr/>
            </p:nvSpPr>
            <p:spPr>
              <a:xfrm>
                <a:off x="0" y="1762975"/>
                <a:ext cx="5993149" cy="4372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8084" tIns="58084" rIns="58084" bIns="58084" numCol="1" anchor="t">
                <a:spAutoFit/>
              </a:bodyPr>
              <a:lstStyle>
                <a:lvl1pPr marL="419100" indent="-419100" algn="l" defTabSz="45720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Arial"/>
                  <a:buAutoNum type="arabicParenBoth" startAt="3"/>
                  <a:tabLst>
                    <a:tab pos="1168400" algn="l"/>
                    <a:tab pos="2349500" algn="l"/>
                    <a:tab pos="3530600" algn="l"/>
                    <a:tab pos="4711700" algn="l"/>
                    <a:tab pos="5892800" algn="l"/>
                    <a:tab pos="7073900" algn="l"/>
                    <a:tab pos="8255000" algn="l"/>
                    <a:tab pos="9436100" algn="l"/>
                    <a:tab pos="10617200" algn="l"/>
                    <a:tab pos="11798300" algn="l"/>
                    <a:tab pos="12979400" algn="l"/>
                  </a:tabLst>
                  <a:defRPr sz="2200">
                    <a:solidFill>
                      <a:srgbClr val="0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200">
                    <a:solidFill>
                      <a:srgbClr val="000080"/>
                    </a:solidFill>
                  </a:rPr>
                  <a:t>Robot gazes at object</a:t>
                </a: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4847399" y="0"/>
                <a:ext cx="2644037" cy="352595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55" name="Shape 155"/>
            <p:cNvSpPr/>
            <p:nvPr/>
          </p:nvSpPr>
          <p:spPr>
            <a:xfrm flipH="1">
              <a:off x="4582997" y="1851124"/>
              <a:ext cx="1836" cy="352596"/>
            </a:xfrm>
            <a:prstGeom prst="line">
              <a:avLst/>
            </a:prstGeom>
            <a:noFill/>
            <a:ln w="381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6415601" y="3703470"/>
            <a:ext cx="5464344" cy="6081978"/>
            <a:chOff x="0" y="0"/>
            <a:chExt cx="5464342" cy="6081977"/>
          </a:xfrm>
        </p:grpSpPr>
        <p:grpSp>
          <p:nvGrpSpPr>
            <p:cNvPr id="160" name="Group 160"/>
            <p:cNvGrpSpPr/>
            <p:nvPr/>
          </p:nvGrpSpPr>
          <p:grpSpPr>
            <a:xfrm>
              <a:off x="1674397" y="0"/>
              <a:ext cx="3260980" cy="1852961"/>
              <a:chOff x="0" y="0"/>
              <a:chExt cx="3260978" cy="1852960"/>
            </a:xfrm>
          </p:grpSpPr>
          <p:pic>
            <p:nvPicPr>
              <p:cNvPr id="157" name="image35.png" descr="image7.tiff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260979" cy="1852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" name="Shape 158"/>
              <p:cNvSpPr/>
              <p:nvPr/>
            </p:nvSpPr>
            <p:spPr>
              <a:xfrm flipV="1">
                <a:off x="1762691" y="266282"/>
                <a:ext cx="705076" cy="88150"/>
              </a:xfrm>
              <a:prstGeom prst="lin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59" name="Shape 159"/>
              <p:cNvSpPr/>
              <p:nvPr/>
            </p:nvSpPr>
            <p:spPr>
              <a:xfrm flipH="1">
                <a:off x="1674557" y="354431"/>
                <a:ext cx="793211" cy="88149"/>
              </a:xfrm>
              <a:prstGeom prst="line">
                <a:avLst/>
              </a:prstGeom>
              <a:noFill/>
              <a:ln w="38100" cap="flat">
                <a:solidFill>
                  <a:srgbClr val="008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61" name="Shape 161"/>
            <p:cNvSpPr/>
            <p:nvPr/>
          </p:nvSpPr>
          <p:spPr>
            <a:xfrm>
              <a:off x="0" y="4319290"/>
              <a:ext cx="5464343" cy="1762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lvl="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(5)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Tutor reacts by using elements of </a:t>
              </a:r>
              <a:r>
                <a:rPr sz="2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social interaction 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(greeting), to which robot appears to respond  appropriately (look at her) </a:t>
              </a:r>
              <a:r>
                <a:rPr sz="2200">
                  <a:solidFill>
                    <a:srgbClr val="0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laughter</a:t>
              </a:r>
              <a:endParaRPr sz="3000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656756" y="2468166"/>
              <a:ext cx="1282046" cy="3525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lnSpc>
                  <a:spcPct val="93000"/>
                </a:lnSpc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429440" y="3261505"/>
              <a:ext cx="440673" cy="352596"/>
            </a:xfrm>
            <a:prstGeom prst="rect">
              <a:avLst/>
            </a:prstGeom>
            <a:solidFill>
              <a:srgbClr val="008000">
                <a:alpha val="211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lnSpc>
                  <a:spcPct val="93000"/>
                </a:lnSpc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2751998" y="2468166"/>
              <a:ext cx="1282046" cy="3525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lnSpc>
                  <a:spcPct val="93000"/>
                </a:lnSpc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2359489" y="1851124"/>
              <a:ext cx="1836" cy="352596"/>
            </a:xfrm>
            <a:prstGeom prst="line">
              <a:avLst/>
            </a:prstGeom>
            <a:noFill/>
            <a:ln w="381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4" animBg="1" advAuto="0"/>
      <p:bldP spid="139" grpId="2" animBg="1" advAuto="0"/>
      <p:bldP spid="147" grpId="1" animBg="1" advAuto="0"/>
      <p:bldP spid="156" grpId="3" animBg="1" advAuto="0"/>
      <p:bldP spid="166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sp>
        <p:nvSpPr>
          <p:cNvPr id="169" name="Shape 169"/>
          <p:cNvSpPr/>
          <p:nvPr/>
        </p:nvSpPr>
        <p:spPr>
          <a:xfrm>
            <a:off x="978091" y="2520362"/>
            <a:ext cx="10950262" cy="167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8084" tIns="58084" rIns="58084" bIns="58084">
            <a:spAutoFit/>
          </a:bodyPr>
          <a:lstStyle/>
          <a:p>
            <a:pPr lvl="0" algn="l" defTabSz="457200"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/>
            </a:pPr>
            <a:r>
              <a:rPr sz="2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(b) Explanation - 1:  </a:t>
            </a:r>
            <a:r>
              <a:rPr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RP-3 (Gaze at partner)</a:t>
            </a:r>
          </a:p>
          <a:p>
            <a:pPr marL="852487" lvl="2" indent="-457200" algn="l" defTabSz="457200">
              <a:buClr>
                <a:srgbClr val="000000"/>
              </a:buClr>
              <a:buSzPct val="100000"/>
              <a:buFont typeface="Wingdings"/>
              <a:buChar char="➢"/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/>
            </a:pPr>
            <a:r>
              <a:rPr sz="2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Tutor gazes at robot&gt; Robot gazes at tutor</a:t>
            </a:r>
          </a:p>
          <a:p>
            <a:pPr lvl="0" algn="l" defTabSz="457200"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/>
            </a:pPr>
            <a:r>
              <a:rPr sz="2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70" name="Shape 170"/>
          <p:cNvSpPr/>
          <p:nvPr/>
        </p:nvSpPr>
        <p:spPr>
          <a:xfrm>
            <a:off x="4229975" y="4460838"/>
            <a:ext cx="4446495" cy="38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407" tIns="60407" rIns="60407" bIns="60407">
            <a:spAutoFit/>
          </a:bodyPr>
          <a:lstStyle>
            <a:lvl1pPr algn="l" defTabSz="457200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Video-Clip: 00:16.00 – 00:20.00</a:t>
            </a:r>
          </a:p>
        </p:txBody>
      </p:sp>
      <p:pic>
        <p:nvPicPr>
          <p:cNvPr id="171" name="media3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34313" y="3484676"/>
            <a:ext cx="6970860" cy="55766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pic>
        <p:nvPicPr>
          <p:cNvPr id="174" name="image37.png" descr="VP03_02_RP3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749" y="5172157"/>
            <a:ext cx="7396999" cy="25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117749" y="2437141"/>
            <a:ext cx="9961290" cy="946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026" tIns="64026" rIns="64026" bIns="64026">
            <a:spAutoFit/>
          </a:bodyPr>
          <a:lstStyle/>
          <a:p>
            <a:pPr lvl="0" algn="l" defTabSz="457200">
              <a:lnSpc>
                <a:spcPct val="93000"/>
              </a:lnSpc>
              <a:tabLst>
                <a:tab pos="1168400" algn="l"/>
                <a:tab pos="2349500" algn="l"/>
                <a:tab pos="3530600" algn="l"/>
                <a:tab pos="4711700" algn="l"/>
                <a:tab pos="5892800" algn="l"/>
                <a:tab pos="7073900" algn="l"/>
                <a:tab pos="8255000" algn="l"/>
                <a:tab pos="9436100" algn="l"/>
                <a:tab pos="10617200" algn="l"/>
                <a:tab pos="11798300" algn="l"/>
                <a:tab pos="12979400" algn="l"/>
              </a:tabLst>
              <a:defRPr sz="1800"/>
            </a:pPr>
            <a:r>
              <a:rPr sz="3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(b) Explanation - 1:  </a:t>
            </a:r>
            <a:r>
              <a: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RP-3 (Gaze at partner)</a:t>
            </a:r>
            <a:r>
              <a:rPr sz="3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00008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2" name="Group 182"/>
          <p:cNvGrpSpPr/>
          <p:nvPr/>
        </p:nvGrpSpPr>
        <p:grpSpPr>
          <a:xfrm>
            <a:off x="1117749" y="6288328"/>
            <a:ext cx="6805239" cy="2628012"/>
            <a:chOff x="0" y="0"/>
            <a:chExt cx="6805238" cy="2628010"/>
          </a:xfrm>
        </p:grpSpPr>
        <p:grpSp>
          <p:nvGrpSpPr>
            <p:cNvPr id="180" name="Group 180"/>
            <p:cNvGrpSpPr/>
            <p:nvPr/>
          </p:nvGrpSpPr>
          <p:grpSpPr>
            <a:xfrm>
              <a:off x="1440364" y="0"/>
              <a:ext cx="3392342" cy="326539"/>
              <a:chOff x="0" y="0"/>
              <a:chExt cx="3392340" cy="326538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0" y="41558"/>
                <a:ext cx="197253" cy="284981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1211604" y="20448"/>
                <a:ext cx="197253" cy="284981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 flipH="1">
                <a:off x="2351279" y="29684"/>
                <a:ext cx="449301" cy="284981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 flipH="1">
                <a:off x="3195088" y="0"/>
                <a:ext cx="197253" cy="284980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81" name="Shape 181"/>
            <p:cNvSpPr/>
            <p:nvPr/>
          </p:nvSpPr>
          <p:spPr>
            <a:xfrm>
              <a:off x="0" y="2190783"/>
              <a:ext cx="6805239" cy="437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marL="342900" lvl="0" indent="-34290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latin typeface="Arial"/>
                  <a:ea typeface="Arial"/>
                  <a:cs typeface="Arial"/>
                  <a:sym typeface="Arial"/>
                </a:rPr>
                <a:t>(2)  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Robot detects ‘T-gazes-at-face’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1117749" y="5639207"/>
            <a:ext cx="10750305" cy="4037017"/>
            <a:chOff x="0" y="0"/>
            <a:chExt cx="10750304" cy="4037016"/>
          </a:xfrm>
        </p:grpSpPr>
        <p:grpSp>
          <p:nvGrpSpPr>
            <p:cNvPr id="185" name="Group 185"/>
            <p:cNvGrpSpPr/>
            <p:nvPr/>
          </p:nvGrpSpPr>
          <p:grpSpPr>
            <a:xfrm>
              <a:off x="0" y="-1"/>
              <a:ext cx="10750305" cy="4037018"/>
              <a:chOff x="0" y="0"/>
              <a:chExt cx="10750304" cy="4037016"/>
            </a:xfrm>
          </p:grpSpPr>
          <p:sp>
            <p:nvSpPr>
              <p:cNvPr id="183" name="Shape 183"/>
              <p:cNvSpPr/>
              <p:nvPr/>
            </p:nvSpPr>
            <p:spPr>
              <a:xfrm>
                <a:off x="6355937" y="0"/>
                <a:ext cx="528064" cy="285027"/>
              </a:xfrm>
              <a:prstGeom prst="rect">
                <a:avLst/>
              </a:prstGeom>
              <a:solidFill>
                <a:srgbClr val="FF0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0" y="3599789"/>
                <a:ext cx="10750305" cy="437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8084" tIns="58084" rIns="58084" bIns="58084" numCol="1" anchor="t">
                <a:spAutoFit/>
              </a:bodyPr>
              <a:lstStyle/>
              <a:p>
                <a:pPr marL="342900" lvl="0" indent="-342900" algn="l" defTabSz="457200">
                  <a:lnSpc>
                    <a:spcPct val="93000"/>
                  </a:lnSpc>
                  <a:tabLst>
                    <a:tab pos="1168400" algn="l"/>
                    <a:tab pos="2349500" algn="l"/>
                    <a:tab pos="3530600" algn="l"/>
                    <a:tab pos="4711700" algn="l"/>
                    <a:tab pos="5892800" algn="l"/>
                    <a:tab pos="7073900" algn="l"/>
                    <a:tab pos="8255000" algn="l"/>
                    <a:tab pos="9436100" algn="l"/>
                    <a:tab pos="10617200" algn="l"/>
                    <a:tab pos="11798300" algn="l"/>
                    <a:tab pos="12979400" algn="l"/>
                  </a:tabLst>
                  <a:defRPr sz="1800"/>
                </a:pPr>
                <a:r>
                  <a:rPr sz="2200">
                    <a:latin typeface="Arial"/>
                    <a:ea typeface="Arial"/>
                    <a:cs typeface="Arial"/>
                    <a:sym typeface="Arial"/>
                  </a:rPr>
                  <a:t>(4)</a:t>
                </a:r>
                <a:r>
                  <a:rPr sz="2200">
                    <a:solidFill>
                      <a:srgbClr val="000080"/>
                    </a:solidFill>
                    <a:latin typeface="Arial"/>
                    <a:ea typeface="Arial"/>
                    <a:cs typeface="Arial"/>
                    <a:sym typeface="Arial"/>
                  </a:rPr>
                  <a:t>  Robot’s rolling eye movement: T treats it as “searching” </a:t>
                </a:r>
                <a:r>
                  <a:rPr sz="2200">
                    <a:solidFill>
                      <a:srgbClr val="000080"/>
                    </a:solidFill>
                    <a:latin typeface="Wingdings"/>
                    <a:ea typeface="Wingdings"/>
                    <a:cs typeface="Wingdings"/>
                    <a:sym typeface="Wingdings"/>
                  </a:rPr>
                  <a:t> </a:t>
                </a:r>
                <a:r>
                  <a:rPr sz="2200">
                    <a:solidFill>
                      <a:srgbClr val="000080"/>
                    </a:solidFill>
                    <a:latin typeface="Arial"/>
                    <a:ea typeface="Arial"/>
                    <a:cs typeface="Arial"/>
                    <a:sym typeface="Arial"/>
                  </a:rPr>
                  <a:t>adds “HERE”</a:t>
                </a:r>
              </a:p>
            </p:txBody>
          </p:sp>
        </p:grpSp>
        <p:sp>
          <p:nvSpPr>
            <p:cNvPr id="186" name="Shape 186"/>
            <p:cNvSpPr/>
            <p:nvPr/>
          </p:nvSpPr>
          <p:spPr>
            <a:xfrm flipH="1">
              <a:off x="4931333" y="1129552"/>
              <a:ext cx="1084893" cy="190018"/>
            </a:xfrm>
            <a:prstGeom prst="rect">
              <a:avLst/>
            </a:prstGeom>
            <a:solidFill>
              <a:srgbClr val="008000">
                <a:alpha val="211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lnSpc>
                  <a:spcPct val="93000"/>
                </a:lnSpc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117749" y="3084281"/>
            <a:ext cx="10454425" cy="6212045"/>
            <a:chOff x="0" y="0"/>
            <a:chExt cx="10454423" cy="6212044"/>
          </a:xfrm>
        </p:grpSpPr>
        <p:pic>
          <p:nvPicPr>
            <p:cNvPr id="188" name="image38.png" descr="image3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10742" y="0"/>
              <a:ext cx="3653296" cy="1994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Shape 189"/>
            <p:cNvSpPr/>
            <p:nvPr/>
          </p:nvSpPr>
          <p:spPr>
            <a:xfrm flipV="1">
              <a:off x="7590142" y="189981"/>
              <a:ext cx="789013" cy="94991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7688769" y="284971"/>
              <a:ext cx="1183520" cy="94990"/>
            </a:xfrm>
            <a:prstGeom prst="lin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5774816"/>
              <a:ext cx="10454425" cy="43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>
              <a:lvl1pPr marL="314325" indent="-314325" algn="l" defTabSz="457200">
                <a:lnSpc>
                  <a:spcPct val="93000"/>
                </a:lnSpc>
                <a:buClr>
                  <a:srgbClr val="000000"/>
                </a:buClr>
                <a:buSzPct val="100000"/>
                <a:buFont typeface="Arial"/>
                <a:buAutoNum type="arabicParenBoth" startAt="3"/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000080"/>
                  </a:solidFill>
                </a:rPr>
                <a:t> Robot lifts head, gazes at tutor + smiles &gt; provides acknowledgement</a:t>
              </a:r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310050" y="1880211"/>
              <a:ext cx="2056" cy="379962"/>
            </a:xfrm>
            <a:prstGeom prst="line">
              <a:avLst/>
            </a:prstGeom>
            <a:noFill/>
            <a:ln w="3810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9013" tIns="59013" rIns="59013" bIns="59013" numCol="1" anchor="t">
              <a:noAutofit/>
            </a:bodyPr>
            <a:lstStyle/>
            <a:p>
              <a:pPr lvl="0" algn="l"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96" name="Group 196"/>
            <p:cNvGrpSpPr/>
            <p:nvPr/>
          </p:nvGrpSpPr>
          <p:grpSpPr>
            <a:xfrm>
              <a:off x="2169787" y="3685028"/>
              <a:ext cx="4142319" cy="664933"/>
              <a:chOff x="0" y="0"/>
              <a:chExt cx="4142318" cy="664932"/>
            </a:xfrm>
          </p:grpSpPr>
          <p:sp>
            <p:nvSpPr>
              <p:cNvPr id="193" name="Shape 193"/>
              <p:cNvSpPr/>
              <p:nvPr/>
            </p:nvSpPr>
            <p:spPr>
              <a:xfrm flipH="1">
                <a:off x="0" y="379961"/>
                <a:ext cx="591760" cy="284972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 flipH="1">
                <a:off x="252043" y="0"/>
                <a:ext cx="1621864" cy="189980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 flipH="1">
                <a:off x="1336940" y="189980"/>
                <a:ext cx="2805380" cy="189981"/>
              </a:xfrm>
              <a:prstGeom prst="rect">
                <a:avLst/>
              </a:prstGeom>
              <a:solidFill>
                <a:srgbClr val="008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206" name="Group 206"/>
          <p:cNvGrpSpPr/>
          <p:nvPr/>
        </p:nvGrpSpPr>
        <p:grpSpPr>
          <a:xfrm>
            <a:off x="1117749" y="3096156"/>
            <a:ext cx="10750305" cy="5462877"/>
            <a:chOff x="0" y="0"/>
            <a:chExt cx="10750304" cy="5462875"/>
          </a:xfrm>
        </p:grpSpPr>
        <p:sp>
          <p:nvSpPr>
            <p:cNvPr id="198" name="Shape 198"/>
            <p:cNvSpPr/>
            <p:nvPr/>
          </p:nvSpPr>
          <p:spPr>
            <a:xfrm>
              <a:off x="0" y="4717922"/>
              <a:ext cx="10750305" cy="744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8084" tIns="58084" rIns="58084" bIns="58084" numCol="1" anchor="t">
              <a:spAutoFit/>
            </a:bodyPr>
            <a:lstStyle/>
            <a:p>
              <a:pPr marL="314325" lvl="0" indent="-314325" algn="l" defTabSz="457200">
                <a:lnSpc>
                  <a:spcPct val="93000"/>
                </a:lnSpc>
                <a:buClr>
                  <a:srgbClr val="000000"/>
                </a:buClr>
                <a:buSzPct val="100000"/>
                <a:buFont typeface="Arial"/>
                <a:buAutoNum type="arabicParenBoth"/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T looks at robot and explains: „so THIS is GREE:N,“ </a:t>
              </a:r>
              <a:r>
                <a:rPr sz="2200">
                  <a:solidFill>
                    <a:srgbClr val="0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Gaze at end of  </a:t>
              </a:r>
              <a:endParaRPr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342900" lvl="0" indent="-342900" algn="l" defTabSz="457200">
                <a:lnSpc>
                  <a:spcPct val="93000"/>
                </a:lnSpc>
                <a:tabLst>
                  <a:tab pos="1168400" algn="l"/>
                  <a:tab pos="2349500" algn="l"/>
                  <a:tab pos="3530600" algn="l"/>
                  <a:tab pos="4711700" algn="l"/>
                  <a:tab pos="5892800" algn="l"/>
                  <a:tab pos="7073900" algn="l"/>
                  <a:tab pos="8255000" algn="l"/>
                  <a:tab pos="9436100" algn="l"/>
                  <a:tab pos="10617200" algn="l"/>
                  <a:tab pos="11798300" algn="l"/>
                  <a:tab pos="12979400" algn="l"/>
                </a:tabLst>
                <a:defRPr sz="1800"/>
              </a:pPr>
              <a:r>
                <a:rPr sz="2200">
                  <a:solidFill>
                    <a:srgbClr val="000080"/>
                  </a:solidFill>
                  <a:latin typeface="Arial"/>
                  <a:ea typeface="Arial"/>
                  <a:cs typeface="Arial"/>
                  <a:sym typeface="Arial"/>
                </a:rPr>
                <a:t>      utterance + rising pitch + pause &gt; Makes relevant: acknowledgement</a:t>
              </a:r>
            </a:p>
          </p:txBody>
        </p:sp>
        <p:grpSp>
          <p:nvGrpSpPr>
            <p:cNvPr id="205" name="Group 205"/>
            <p:cNvGrpSpPr/>
            <p:nvPr/>
          </p:nvGrpSpPr>
          <p:grpSpPr>
            <a:xfrm>
              <a:off x="789014" y="0"/>
              <a:ext cx="5917598" cy="3039506"/>
              <a:chOff x="0" y="0"/>
              <a:chExt cx="5917597" cy="3039505"/>
            </a:xfrm>
          </p:grpSpPr>
          <p:pic>
            <p:nvPicPr>
              <p:cNvPr id="199" name="image39.png" descr="image2.tiff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9166" y="0"/>
                <a:ext cx="3675899" cy="1995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" name="Shape 200"/>
              <p:cNvSpPr/>
              <p:nvPr/>
            </p:nvSpPr>
            <p:spPr>
              <a:xfrm>
                <a:off x="1748566" y="285014"/>
                <a:ext cx="1084893" cy="1979"/>
              </a:xfrm>
              <a:prstGeom prst="lin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975310" y="2553925"/>
                <a:ext cx="2969755" cy="285014"/>
              </a:xfrm>
              <a:prstGeom prst="rect">
                <a:avLst/>
              </a:prstGeom>
              <a:solidFill>
                <a:srgbClr val="FF0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0" y="2796713"/>
                <a:ext cx="197251" cy="221680"/>
              </a:xfrm>
              <a:prstGeom prst="rect">
                <a:avLst/>
              </a:prstGeom>
              <a:solidFill>
                <a:srgbClr val="FF0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 flipH="1">
                <a:off x="3745755" y="1867779"/>
                <a:ext cx="2055" cy="380019"/>
              </a:xfrm>
              <a:prstGeom prst="line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defRPr sz="1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3714934" y="2817826"/>
                <a:ext cx="2202664" cy="221680"/>
              </a:xfrm>
              <a:prstGeom prst="rect">
                <a:avLst/>
              </a:prstGeom>
              <a:solidFill>
                <a:srgbClr val="FF0000">
                  <a:alpha val="2117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9013" tIns="59013" rIns="59013" bIns="59013" numCol="1" anchor="t">
                <a:noAutofit/>
              </a:bodyPr>
              <a:lstStyle/>
              <a:p>
                <a:pPr lvl="0" algn="l" defTabSz="457200">
                  <a:lnSpc>
                    <a:spcPct val="93000"/>
                  </a:lnSpc>
                  <a:defRPr sz="2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2" animBg="1" advAuto="0"/>
      <p:bldP spid="187" grpId="4" animBg="1" advAuto="0"/>
      <p:bldP spid="197" grpId="3" animBg="1" advAuto="0"/>
      <p:bldP spid="206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Qualitative Analysis an example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Qualitative measures are used to:</a:t>
            </a:r>
          </a:p>
          <a:p>
            <a:pPr lvl="1">
              <a:defRPr sz="1800"/>
            </a:pPr>
            <a:r>
              <a:rPr sz="3600"/>
              <a:t>e.g. explore behaviour strategies</a:t>
            </a:r>
          </a:p>
          <a:p>
            <a:pPr lvl="1">
              <a:defRPr sz="1800"/>
            </a:pPr>
            <a:r>
              <a:rPr sz="3600"/>
              <a:t>results are case based </a:t>
            </a:r>
          </a:p>
          <a:p>
            <a:pPr lvl="1">
              <a:defRPr sz="1800"/>
            </a:pPr>
            <a:r>
              <a:rPr sz="3600"/>
              <a:t>not easily up-scalable</a:t>
            </a:r>
          </a:p>
          <a:p>
            <a:pPr lvl="1">
              <a:defRPr sz="1800"/>
            </a:pPr>
            <a:r>
              <a:rPr sz="3600"/>
              <a:t>can give you direction for quantitative measures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User Studies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99200"/>
          </a:xfrm>
          <a:prstGeom prst="rect">
            <a:avLst/>
          </a:prstGeom>
        </p:spPr>
        <p:txBody>
          <a:bodyPr/>
          <a:lstStyle/>
          <a:p>
            <a:pPr marL="518583" lvl="0" indent="-518583">
              <a:lnSpc>
                <a:spcPct val="90000"/>
              </a:lnSpc>
              <a:spcBef>
                <a:spcPts val="700"/>
              </a:spcBef>
              <a:defRPr sz="1800"/>
            </a:pPr>
            <a:r>
              <a:rPr sz="4200">
                <a:solidFill>
                  <a:srgbClr val="5E5E5E"/>
                </a:solidFill>
              </a:rPr>
              <a:t>Design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>
                <a:solidFill>
                  <a:srgbClr val="5E5E5E"/>
                </a:solidFill>
              </a:rPr>
              <a:t>Hypothesis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>
                <a:solidFill>
                  <a:srgbClr val="5E5E5E"/>
                </a:solidFill>
              </a:rPr>
              <a:t>Population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>
                <a:solidFill>
                  <a:srgbClr val="5E5E5E"/>
                </a:solidFill>
              </a:rPr>
              <a:t>Task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>
                <a:solidFill>
                  <a:srgbClr val="5E5E5E"/>
                </a:solidFill>
              </a:rPr>
              <a:t>Setup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/>
              <a:t>Procedure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/>
              <a:t>Confounds/Biases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har char="–"/>
              <a:defRPr sz="1800"/>
            </a:pPr>
            <a:r>
              <a:rPr sz="3600"/>
              <a:t>Metric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600"/>
              <a:t>Data Analysis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Quantitative Analysis an Example</a:t>
            </a:r>
          </a:p>
        </p:txBody>
      </p:sp>
      <p:pic>
        <p:nvPicPr>
          <p:cNvPr id="21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2933700"/>
            <a:ext cx="7035800" cy="257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2170" y="5635234"/>
            <a:ext cx="5668780" cy="406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 Shot 2015-02-18 at 14.39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531" y="5738330"/>
            <a:ext cx="4561630" cy="385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Quantitative Analysis an Example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44500" lvl="0" indent="-444500">
              <a:defRPr sz="1800"/>
            </a:pPr>
            <a:r>
              <a:rPr sz="2800"/>
              <a:t>Total length of eye-gaze bouts to interaction partner/object/elsewhere: percentage of time of the action spent gazing at the interaction partner/object/elsewhere. </a:t>
            </a:r>
          </a:p>
          <a:p>
            <a:pPr marL="444500" lvl="0" indent="-444500">
              <a:defRPr sz="1800"/>
            </a:pPr>
            <a:r>
              <a:rPr sz="2800"/>
              <a:t>Frequency of eye-gaze bouts to interaction partner/object/elsewhere: eye gaze bouts per minute</a:t>
            </a:r>
          </a:p>
        </p:txBody>
      </p:sp>
      <p:pic>
        <p:nvPicPr>
          <p:cNvPr id="218" name="Screen Shot 2015-02-18 at 14.42.4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898" y="5630067"/>
            <a:ext cx="9823530" cy="4017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Data Analysis: Quantitative Analysis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is quantising models in the experimental analysis</a:t>
            </a:r>
          </a:p>
          <a:p>
            <a:pPr lvl="0">
              <a:defRPr sz="1800"/>
            </a:pPr>
            <a:r>
              <a:rPr sz="3600"/>
              <a:t>it analysis's concert numbers and values </a:t>
            </a:r>
          </a:p>
          <a:p>
            <a:pPr lvl="0">
              <a:defRPr sz="1800"/>
            </a:pPr>
            <a:r>
              <a:rPr sz="3600"/>
              <a:t>parameters in the models hopefully have theoretical meaning beyond being used to fit models to data</a:t>
            </a:r>
          </a:p>
          <a:p>
            <a:pPr lvl="0">
              <a:defRPr sz="1800"/>
            </a:pPr>
            <a:r>
              <a:rPr sz="3600"/>
              <a:t>can be run through a statistical test: e.g. t-test or ANOVA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 lvl="0">
              <a:defRPr sz="1800"/>
            </a:pPr>
            <a:r>
              <a:rPr sz="6500"/>
              <a:t>Which ANOVA design to use?</a:t>
            </a:r>
          </a:p>
        </p:txBody>
      </p:sp>
      <p:grpSp>
        <p:nvGrpSpPr>
          <p:cNvPr id="267" name="Group 267"/>
          <p:cNvGrpSpPr/>
          <p:nvPr/>
        </p:nvGrpSpPr>
        <p:grpSpPr>
          <a:xfrm>
            <a:off x="651071" y="2175731"/>
            <a:ext cx="11702658" cy="7392998"/>
            <a:chOff x="0" y="0"/>
            <a:chExt cx="11702656" cy="7392996"/>
          </a:xfrm>
        </p:grpSpPr>
        <p:grpSp>
          <p:nvGrpSpPr>
            <p:cNvPr id="226" name="Group 226"/>
            <p:cNvGrpSpPr/>
            <p:nvPr/>
          </p:nvGrpSpPr>
          <p:grpSpPr>
            <a:xfrm>
              <a:off x="5454608" y="-1"/>
              <a:ext cx="1079917" cy="607455"/>
              <a:chOff x="0" y="0"/>
              <a:chExt cx="1079916" cy="607453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0" y="-1"/>
                <a:ext cx="1079917" cy="607455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12700" cap="flat">
                <a:solidFill>
                  <a:srgbClr val="4A7EBB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0" y="52823"/>
                <a:ext cx="1079917" cy="501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430" tIns="45430" rIns="45430" bIns="45430" numCol="1" anchor="ctr">
                <a:noAutofit/>
              </a:bodyPr>
              <a:lstStyle>
                <a:lvl1pPr defTabSz="908928">
                  <a:defRPr sz="2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800"/>
                  <a:t>Start</a:t>
                </a:r>
              </a:p>
            </p:txBody>
          </p:sp>
        </p:grpSp>
        <p:grpSp>
          <p:nvGrpSpPr>
            <p:cNvPr id="229" name="Group 229"/>
            <p:cNvGrpSpPr/>
            <p:nvPr/>
          </p:nvGrpSpPr>
          <p:grpSpPr>
            <a:xfrm>
              <a:off x="4402903" y="955855"/>
              <a:ext cx="3183328" cy="1503605"/>
              <a:chOff x="0" y="0"/>
              <a:chExt cx="3183326" cy="1503604"/>
            </a:xfrm>
          </p:grpSpPr>
          <p:sp>
            <p:nvSpPr>
              <p:cNvPr id="227" name="Shape 227"/>
              <p:cNvSpPr/>
              <p:nvPr/>
            </p:nvSpPr>
            <p:spPr>
              <a:xfrm>
                <a:off x="0" y="0"/>
                <a:ext cx="3183327" cy="1503605"/>
              </a:xfrm>
              <a:prstGeom prst="diamond">
                <a:avLst/>
              </a:prstGeom>
              <a:gradFill flip="none" rotWithShape="1">
                <a:gsLst>
                  <a:gs pos="0">
                    <a:srgbClr val="FFD1BB"/>
                  </a:gs>
                  <a:gs pos="35000">
                    <a:srgbClr val="FFDECF"/>
                  </a:gs>
                  <a:gs pos="100000">
                    <a:srgbClr val="FFF2ED"/>
                  </a:gs>
                </a:gsLst>
                <a:lin ang="16200000" scaled="0"/>
              </a:gradFill>
              <a:ln w="12700" cap="flat">
                <a:solidFill>
                  <a:srgbClr val="F6924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795832" y="364003"/>
                <a:ext cx="1591664" cy="7755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430" tIns="45430" rIns="45430" bIns="45430" numCol="1" anchor="ctr">
                <a:noAutofit/>
              </a:bodyPr>
              <a:lstStyle>
                <a:lvl1pPr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How many factors?</a:t>
                </a:r>
              </a:p>
            </p:txBody>
          </p:sp>
        </p:grpSp>
        <p:sp>
          <p:nvSpPr>
            <p:cNvPr id="230" name="Shape 230"/>
            <p:cNvSpPr/>
            <p:nvPr/>
          </p:nvSpPr>
          <p:spPr>
            <a:xfrm>
              <a:off x="3117468" y="1195344"/>
              <a:ext cx="1018406" cy="501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430" tIns="45430" rIns="45430" bIns="45430" numCol="1" anchor="t">
              <a:noAutofit/>
            </a:bodyPr>
            <a:lstStyle>
              <a:lvl1pPr algn="l" defTabSz="908928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800"/>
                <a:t>One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8007255" y="1195344"/>
              <a:ext cx="866362" cy="501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430" tIns="45430" rIns="45430" bIns="45430" numCol="1" anchor="t">
              <a:noAutofit/>
            </a:bodyPr>
            <a:lstStyle>
              <a:lvl1pPr algn="l" defTabSz="908928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2800"/>
                <a:t>&gt;1</a:t>
              </a:r>
            </a:p>
          </p:txBody>
        </p:sp>
        <p:grpSp>
          <p:nvGrpSpPr>
            <p:cNvPr id="234" name="Group 234"/>
            <p:cNvGrpSpPr/>
            <p:nvPr/>
          </p:nvGrpSpPr>
          <p:grpSpPr>
            <a:xfrm>
              <a:off x="7923303" y="2025150"/>
              <a:ext cx="2742683" cy="980411"/>
              <a:chOff x="0" y="0"/>
              <a:chExt cx="2742682" cy="980409"/>
            </a:xfrm>
          </p:grpSpPr>
          <p:sp>
            <p:nvSpPr>
              <p:cNvPr id="232" name="Shape 232"/>
              <p:cNvSpPr/>
              <p:nvPr/>
            </p:nvSpPr>
            <p:spPr>
              <a:xfrm>
                <a:off x="0" y="0"/>
                <a:ext cx="2742683" cy="980410"/>
              </a:xfrm>
              <a:prstGeom prst="diamond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12700" cap="flat">
                <a:solidFill>
                  <a:srgbClr val="98B955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685670" y="257018"/>
                <a:ext cx="1371342" cy="4663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>
                <a:lvl1pPr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Factors?</a:t>
                </a:r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340717" y="2010645"/>
              <a:ext cx="2483457" cy="897937"/>
              <a:chOff x="0" y="0"/>
              <a:chExt cx="2483456" cy="897935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0" y="0"/>
                <a:ext cx="2483457" cy="897936"/>
              </a:xfrm>
              <a:prstGeom prst="diamond">
                <a:avLst/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12700" cap="flat">
                <a:solidFill>
                  <a:srgbClr val="7D60A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620864" y="215780"/>
                <a:ext cx="1241729" cy="466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>
                <a:lvl1pPr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Design?</a:t>
                </a:r>
              </a:p>
            </p:txBody>
          </p:sp>
        </p:grpSp>
        <p:grpSp>
          <p:nvGrpSpPr>
            <p:cNvPr id="240" name="Group 240"/>
            <p:cNvGrpSpPr/>
            <p:nvPr/>
          </p:nvGrpSpPr>
          <p:grpSpPr>
            <a:xfrm>
              <a:off x="0" y="3532927"/>
              <a:ext cx="2234778" cy="3149006"/>
              <a:chOff x="0" y="0"/>
              <a:chExt cx="2234777" cy="314900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0" y="0"/>
                <a:ext cx="2234778" cy="3149006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12700" cap="flat">
                <a:solidFill>
                  <a:srgbClr val="BE4B48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0" y="67587"/>
                <a:ext cx="2234778" cy="30138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/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One–Way ANOVA</a:t>
                </a:r>
              </a:p>
              <a:p>
                <a:pPr lvl="0" algn="l" defTabSz="908928">
                  <a:defRPr sz="1800"/>
                </a:pPr>
                <a:endParaRPr sz="2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l" defTabSz="908928">
                  <a:defRPr sz="1800"/>
                </a:pPr>
                <a:r>
                  <a:rPr sz="2200" u="sng">
                    <a:latin typeface="Calibri"/>
                    <a:ea typeface="Calibri"/>
                    <a:cs typeface="Calibri"/>
                    <a:sym typeface="Calibri"/>
                  </a:rPr>
                  <a:t>Nonparametric</a:t>
                </a:r>
              </a:p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Kruskal-Wallis test</a:t>
                </a:r>
              </a:p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Jonckheere test</a:t>
                </a:r>
              </a:p>
              <a:p>
                <a:pPr lvl="0" algn="l" defTabSz="908928">
                  <a:defRPr sz="1800"/>
                </a:pPr>
                <a:endParaRPr sz="2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l" defTabSz="908928">
                  <a:defRPr sz="1800"/>
                </a:pPr>
                <a:r>
                  <a:rPr sz="2200" u="sng">
                    <a:latin typeface="Calibri"/>
                    <a:ea typeface="Calibri"/>
                    <a:cs typeface="Calibri"/>
                    <a:sym typeface="Calibri"/>
                  </a:rPr>
                  <a:t>Nominal data</a:t>
                </a:r>
              </a:p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Chi-square test of association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2824617" y="3439810"/>
              <a:ext cx="2539712" cy="3335240"/>
              <a:chOff x="0" y="1322"/>
              <a:chExt cx="2539711" cy="3335238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0" y="94439"/>
                <a:ext cx="2539712" cy="3149006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12700" cap="flat">
                <a:solidFill>
                  <a:srgbClr val="BE4B48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0" y="1322"/>
                <a:ext cx="2539712" cy="3335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/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Within subjects (repeated measures ANOVA)</a:t>
                </a:r>
              </a:p>
              <a:p>
                <a:pPr lvl="0" algn="l" defTabSz="908928">
                  <a:defRPr sz="1800"/>
                </a:pPr>
                <a:endParaRPr sz="2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l" defTabSz="908928">
                  <a:defRPr sz="1800"/>
                </a:pPr>
                <a:r>
                  <a:rPr sz="2200" u="sng">
                    <a:latin typeface="Calibri"/>
                    <a:ea typeface="Calibri"/>
                    <a:cs typeface="Calibri"/>
                    <a:sym typeface="Calibri"/>
                  </a:rPr>
                  <a:t>Nonparametric</a:t>
                </a:r>
              </a:p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Friedman test</a:t>
                </a:r>
              </a:p>
              <a:p>
                <a:pPr lvl="0" algn="l" defTabSz="908928">
                  <a:defRPr sz="1800"/>
                </a:pPr>
                <a:endParaRPr sz="2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l" defTabSz="908928">
                  <a:defRPr sz="1800"/>
                </a:pPr>
                <a:r>
                  <a:rPr sz="2200" u="sng">
                    <a:latin typeface="Calibri"/>
                    <a:ea typeface="Calibri"/>
                    <a:cs typeface="Calibri"/>
                    <a:sym typeface="Calibri"/>
                  </a:rPr>
                  <a:t>Correlated nominal data</a:t>
                </a:r>
              </a:p>
              <a:p>
                <a:pPr lvl="0" algn="l" defTabSz="908928">
                  <a:defRPr sz="1800"/>
                </a:pPr>
                <a:r>
                  <a:rPr sz="2200">
                    <a:latin typeface="Calibri"/>
                    <a:ea typeface="Calibri"/>
                    <a:cs typeface="Calibri"/>
                    <a:sym typeface="Calibri"/>
                  </a:rPr>
                  <a:t>Cochran’s Q test</a:t>
                </a:r>
              </a:p>
            </p:txBody>
          </p:sp>
        </p:grpSp>
        <p:sp>
          <p:nvSpPr>
            <p:cNvPr id="244" name="Shape 244"/>
            <p:cNvSpPr/>
            <p:nvPr/>
          </p:nvSpPr>
          <p:spPr>
            <a:xfrm>
              <a:off x="812646" y="1760848"/>
              <a:ext cx="1056143" cy="608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430" tIns="45430" rIns="45430" bIns="45430" numCol="1" anchor="t">
              <a:noAutofit/>
            </a:bodyPr>
            <a:lstStyle>
              <a:lvl1pPr algn="l" defTabSz="908928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Between subjects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71778" y="1760850"/>
              <a:ext cx="846083" cy="644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4630" tIns="64630" rIns="64630" bIns="64630" numCol="1" anchor="t">
              <a:noAutofit/>
            </a:bodyPr>
            <a:lstStyle/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Within</a:t>
              </a:r>
            </a:p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subjects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0361399" y="1817860"/>
              <a:ext cx="1000719" cy="644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4630" tIns="64630" rIns="64630" bIns="64630" numCol="1" anchor="t">
              <a:noAutofit/>
            </a:bodyPr>
            <a:lstStyle/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All within</a:t>
              </a:r>
            </a:p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subjects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7217008" y="1859072"/>
              <a:ext cx="1219176" cy="644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4630" tIns="64630" rIns="64630" bIns="64630" numCol="1" anchor="t">
              <a:noAutofit/>
            </a:bodyPr>
            <a:lstStyle/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All between</a:t>
              </a:r>
            </a:p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subjects</a:t>
              </a:r>
            </a:p>
          </p:txBody>
        </p:sp>
        <p:grpSp>
          <p:nvGrpSpPr>
            <p:cNvPr id="250" name="Group 250"/>
            <p:cNvGrpSpPr/>
            <p:nvPr/>
          </p:nvGrpSpPr>
          <p:grpSpPr>
            <a:xfrm>
              <a:off x="6575354" y="3474867"/>
              <a:ext cx="1347950" cy="1406792"/>
              <a:chOff x="0" y="529"/>
              <a:chExt cx="1347949" cy="1406790"/>
            </a:xfrm>
          </p:grpSpPr>
          <p:sp>
            <p:nvSpPr>
              <p:cNvPr id="248" name="Shape 248"/>
              <p:cNvSpPr/>
              <p:nvPr/>
            </p:nvSpPr>
            <p:spPr>
              <a:xfrm>
                <a:off x="0" y="58587"/>
                <a:ext cx="1347950" cy="1290675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12700" cap="flat">
                <a:solidFill>
                  <a:srgbClr val="BE4B48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0" y="529"/>
                <a:ext cx="1347950" cy="1406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>
                <a:lvl1pPr algn="l" defTabSz="908928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Between subjects factorial ANOVA</a:t>
                </a:r>
              </a:p>
            </p:txBody>
          </p:sp>
        </p:grpSp>
        <p:grpSp>
          <p:nvGrpSpPr>
            <p:cNvPr id="253" name="Group 253"/>
            <p:cNvGrpSpPr/>
            <p:nvPr/>
          </p:nvGrpSpPr>
          <p:grpSpPr>
            <a:xfrm>
              <a:off x="8217118" y="6275066"/>
              <a:ext cx="2181064" cy="884352"/>
              <a:chOff x="0" y="0"/>
              <a:chExt cx="2181062" cy="884350"/>
            </a:xfrm>
          </p:grpSpPr>
          <p:sp>
            <p:nvSpPr>
              <p:cNvPr id="251" name="Shape 251"/>
              <p:cNvSpPr/>
              <p:nvPr/>
            </p:nvSpPr>
            <p:spPr>
              <a:xfrm>
                <a:off x="0" y="0"/>
                <a:ext cx="2181063" cy="884351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12700" cap="flat">
                <a:solidFill>
                  <a:srgbClr val="BE4B48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0" y="60187"/>
                <a:ext cx="2181063" cy="763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>
                <a:lvl1pPr algn="l" defTabSz="908928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Mixed factorial ANOVA</a:t>
                </a:r>
              </a:p>
            </p:txBody>
          </p:sp>
        </p:grpSp>
        <p:sp>
          <p:nvSpPr>
            <p:cNvPr id="254" name="Shape 254"/>
            <p:cNvSpPr/>
            <p:nvPr/>
          </p:nvSpPr>
          <p:spPr>
            <a:xfrm>
              <a:off x="9688905" y="5433084"/>
              <a:ext cx="1965990" cy="644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4630" tIns="64630" rIns="64630" bIns="64630" numCol="1" anchor="t">
              <a:noAutofit/>
            </a:bodyPr>
            <a:lstStyle/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Some between, </a:t>
              </a:r>
            </a:p>
            <a:p>
              <a:pPr lvl="0" algn="l" defTabSz="908928">
                <a:defRPr sz="1800"/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some within subjects</a:t>
              </a:r>
            </a:p>
          </p:txBody>
        </p:sp>
        <p:grpSp>
          <p:nvGrpSpPr>
            <p:cNvPr id="257" name="Group 257"/>
            <p:cNvGrpSpPr/>
            <p:nvPr/>
          </p:nvGrpSpPr>
          <p:grpSpPr>
            <a:xfrm>
              <a:off x="10354707" y="3447163"/>
              <a:ext cx="1347951" cy="1406792"/>
              <a:chOff x="0" y="529"/>
              <a:chExt cx="1347949" cy="1406790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0" y="58587"/>
                <a:ext cx="1347950" cy="1290675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12700" cap="flat">
                <a:solidFill>
                  <a:srgbClr val="BE4B48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08928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0" y="529"/>
                <a:ext cx="1347950" cy="1406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4630" tIns="64630" rIns="64630" bIns="64630" numCol="1" anchor="ctr">
                <a:noAutofit/>
              </a:bodyPr>
              <a:lstStyle>
                <a:lvl1pPr algn="l" defTabSz="908928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Within subjects factorial ANOVA</a:t>
                </a:r>
              </a:p>
            </p:txBody>
          </p:sp>
        </p:grpSp>
        <p:sp>
          <p:nvSpPr>
            <p:cNvPr id="268" name="Shape 268"/>
            <p:cNvSpPr/>
            <p:nvPr/>
          </p:nvSpPr>
          <p:spPr>
            <a:xfrm>
              <a:off x="2581910" y="1706880"/>
              <a:ext cx="1817370" cy="297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7588250" y="1706880"/>
              <a:ext cx="1705610" cy="31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flipH="1">
              <a:off x="1117388" y="2468981"/>
              <a:ext cx="223330" cy="107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08928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824175" y="2459458"/>
              <a:ext cx="442221" cy="107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08928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5400000">
              <a:off x="7096744" y="2664098"/>
              <a:ext cx="986845" cy="67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08928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10665985" y="2515355"/>
              <a:ext cx="406325" cy="101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08928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9294644" y="3005560"/>
              <a:ext cx="1" cy="3250222"/>
            </a:xfrm>
            <a:prstGeom prst="line">
              <a:avLst/>
            </a:pr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994566" y="613965"/>
              <a:ext cx="1" cy="3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bevel/>
              <a:tailEnd type="triangle" w="med" len="med"/>
            </a:ln>
            <a:effectLst/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8021109" y="5970862"/>
              <a:ext cx="2543299" cy="142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08928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31622">
              <a:defRPr sz="1800"/>
            </a:pPr>
            <a:r>
              <a:rPr sz="4914"/>
              <a:t>What is Two-Way Mixed ANOVA?</a:t>
            </a:r>
            <a:br>
              <a:rPr sz="4914"/>
            </a:br>
            <a:r>
              <a:rPr sz="4914"/>
              <a:t>(you can have three-way, four-way etc.)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3600"/>
              <a:t>Two Independent Variables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Two-way = 2 IVs</a:t>
            </a:r>
          </a:p>
          <a:p>
            <a:pPr lvl="0">
              <a:lnSpc>
                <a:spcPct val="90000"/>
              </a:lnSpc>
              <a:defRPr sz="1800"/>
            </a:pPr>
            <a:r>
              <a:rPr sz="3600"/>
              <a:t>Mixed: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1 Independent variable uses the same participants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1 Independent variable uses different participants</a:t>
            </a:r>
          </a:p>
          <a:p>
            <a:pPr marL="913694" lvl="1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A.K.A. ‘Mixed-Plot Design’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 build="p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Mixed factorial design</a:t>
            </a:r>
          </a:p>
        </p:txBody>
      </p:sp>
      <p:graphicFrame>
        <p:nvGraphicFramePr>
          <p:cNvPr id="276" name="Table 276"/>
          <p:cNvGraphicFramePr/>
          <p:nvPr/>
        </p:nvGraphicFramePr>
        <p:xfrm>
          <a:off x="3142826" y="6068906"/>
          <a:ext cx="7911255" cy="227584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55626"/>
                <a:gridCol w="3955626"/>
              </a:tblGrid>
              <a:tr h="1137920">
                <a:tc>
                  <a:txBody>
                    <a:bodyPr/>
                    <a:lstStyle/>
                    <a:p>
                      <a:pPr lvl="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3792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7" name="Shape 277"/>
          <p:cNvSpPr/>
          <p:nvPr/>
        </p:nvSpPr>
        <p:spPr>
          <a:xfrm>
            <a:off x="4118186" y="5148441"/>
            <a:ext cx="2275841" cy="49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Text chat</a:t>
            </a:r>
          </a:p>
        </p:txBody>
      </p:sp>
      <p:sp>
        <p:nvSpPr>
          <p:cNvPr id="278" name="Shape 278"/>
          <p:cNvSpPr/>
          <p:nvPr/>
        </p:nvSpPr>
        <p:spPr>
          <a:xfrm>
            <a:off x="8038751" y="5148441"/>
            <a:ext cx="2059094" cy="49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Telephone</a:t>
            </a:r>
          </a:p>
        </p:txBody>
      </p:sp>
      <p:sp>
        <p:nvSpPr>
          <p:cNvPr id="279" name="Shape 279"/>
          <p:cNvSpPr/>
          <p:nvPr/>
        </p:nvSpPr>
        <p:spPr>
          <a:xfrm>
            <a:off x="392056" y="6394026"/>
            <a:ext cx="2059095" cy="49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AS Group</a:t>
            </a:r>
          </a:p>
        </p:txBody>
      </p:sp>
      <p:sp>
        <p:nvSpPr>
          <p:cNvPr id="280" name="Shape 280"/>
          <p:cNvSpPr/>
          <p:nvPr/>
        </p:nvSpPr>
        <p:spPr>
          <a:xfrm>
            <a:off x="608803" y="7369388"/>
            <a:ext cx="1625601" cy="865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Control Group</a:t>
            </a:r>
          </a:p>
        </p:txBody>
      </p:sp>
      <p:sp>
        <p:nvSpPr>
          <p:cNvPr id="281" name="Shape 281"/>
          <p:cNvSpPr/>
          <p:nvPr/>
        </p:nvSpPr>
        <p:spPr>
          <a:xfrm>
            <a:off x="216746" y="5673712"/>
            <a:ext cx="2126033" cy="304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FF0000"/>
            </a:solidFill>
            <a:round/>
          </a:ln>
        </p:spPr>
        <p:txBody>
          <a:bodyPr lIns="65023" tIns="65023" rIns="65023" bIns="65023" anchor="ctr"/>
          <a:lstStyle/>
          <a:p>
            <a:pPr lvl="0"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3576321" y="4662293"/>
            <a:ext cx="7031519" cy="149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00B050"/>
            </a:solidFill>
            <a:round/>
          </a:ln>
        </p:spPr>
        <p:txBody>
          <a:bodyPr lIns="65023" tIns="65023" rIns="65023" bIns="65023" anchor="ctr"/>
          <a:lstStyle/>
          <a:p>
            <a:pPr lvl="0" algn="l" defTabSz="908928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00809" y="3535748"/>
            <a:ext cx="2709334" cy="19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/>
          <a:p>
            <a:pPr lvl="0" algn="l" defTabSz="908928">
              <a:defRPr sz="1800"/>
            </a:pP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Between subjects  factor (can’t be repeated measures </a:t>
            </a:r>
            <a:r>
              <a:rPr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this particular case</a:t>
            </a:r>
            <a:r>
              <a: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84" name="Shape 284"/>
          <p:cNvSpPr/>
          <p:nvPr/>
        </p:nvSpPr>
        <p:spPr>
          <a:xfrm>
            <a:off x="7092079" y="3470088"/>
            <a:ext cx="4660054" cy="865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B050"/>
                </a:solidFill>
              </a:rPr>
              <a:t>With-in subjects factor  (can be and is repeated measures)</a:t>
            </a:r>
          </a:p>
        </p:txBody>
      </p:sp>
      <p:sp>
        <p:nvSpPr>
          <p:cNvPr id="285" name="Shape 285"/>
          <p:cNvSpPr/>
          <p:nvPr/>
        </p:nvSpPr>
        <p:spPr>
          <a:xfrm>
            <a:off x="2059093" y="8527464"/>
            <a:ext cx="10295468" cy="117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630" tIns="64630" rIns="64630" bIns="64630">
            <a:spAutoFit/>
          </a:bodyPr>
          <a:lstStyle>
            <a:lvl1pPr algn="l" defTabSz="908928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400"/>
              <a:t>NB Counterbalancing to mitigate against order effects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animBg="1" advAuto="0"/>
      <p:bldP spid="282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References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96570">
              <a:spcBef>
                <a:spcPts val="3500"/>
              </a:spcBef>
              <a:buSzTx/>
              <a:buNone/>
              <a:defRPr sz="1800"/>
            </a:pPr>
            <a:r>
              <a:rPr sz="3060"/>
              <a:t>[1] Lohan, K. S., Rohlfing, K. J., Pitsch, K., Saunders, J., Lehmann, H., Nehaniv, C. L., ... &amp; Wrede, B. (2012). Tutor spotter: Proposing a feature set and evaluating it in a robotic system. International Journal of Social Robotics, 4(2), 131-146.</a:t>
            </a:r>
          </a:p>
          <a:p>
            <a:pPr marL="0" lvl="0" indent="0" defTabSz="496570">
              <a:spcBef>
                <a:spcPts val="3500"/>
              </a:spcBef>
              <a:buSzTx/>
              <a:buNone/>
              <a:defRPr sz="1800"/>
            </a:pPr>
            <a:r>
              <a:rPr sz="3060"/>
              <a:t>[2] Lohse, M., Hanheide, M., Pitsch, K., Rohlfing, K. J., &amp; Sagerer, G. (2009). Improving hri design by applying systemic interaction analysis (sina). Interaction Studies, 10(3), 298-323. ISO 690</a:t>
            </a:r>
          </a:p>
          <a:p>
            <a:pPr marL="0" lvl="0" indent="0" defTabSz="496570">
              <a:spcBef>
                <a:spcPts val="3500"/>
              </a:spcBef>
              <a:buSzTx/>
              <a:buNone/>
              <a:defRPr sz="1800"/>
            </a:pPr>
            <a:r>
              <a:rPr sz="3060"/>
              <a:t>[3] Rajendran, G., &amp; Mitchell, P. (2006). Text chat a tool for referential questioning in Asperger syndrome. Journal of Speech Language and Hearing Research, 49, 102-112.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32993">
              <a:defRPr sz="1800"/>
            </a:pPr>
            <a:r>
              <a:rPr sz="4560"/>
              <a:t>How to calculate an ANOVA and what dose the result tell you?</a:t>
            </a:r>
          </a:p>
          <a:p>
            <a:pPr lvl="0" defTabSz="332993">
              <a:defRPr sz="1800"/>
            </a:pPr>
            <a:r>
              <a:rPr sz="4560"/>
              <a:t>Homework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use a Software like SPSS:</a:t>
            </a:r>
          </a:p>
          <a:p>
            <a:pPr lvl="1">
              <a:defRPr sz="1800"/>
            </a:pPr>
            <a:r>
              <a:rPr sz="3600" u="sng">
                <a:hlinkClick r:id="rId2"/>
              </a:rPr>
              <a:t>http://youtu.be/jYn5Jv7Gh4s</a:t>
            </a:r>
            <a:endParaRPr sz="3600"/>
          </a:p>
          <a:p>
            <a:pPr lvl="1">
              <a:defRPr sz="1800"/>
            </a:pPr>
            <a:r>
              <a:rPr sz="3600"/>
              <a:t>Read the referenced paper and try to summaries them with in 300 word each.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User Studies recap: Hypothesis 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Hypothesis: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E.g. Participants using language to explain how to stack-cups to a robot will take less time than participants using only gestures.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identify the </a:t>
            </a:r>
            <a:r>
              <a:rPr sz="3400" b="1">
                <a:latin typeface="Helvetica"/>
                <a:ea typeface="Helvetica"/>
                <a:cs typeface="Helvetica"/>
                <a:sym typeface="Helvetica"/>
              </a:rPr>
              <a:t>Independent Variable </a:t>
            </a:r>
            <a:r>
              <a:rPr sz="3400">
                <a:latin typeface="Helvetica"/>
                <a:ea typeface="Helvetica"/>
                <a:cs typeface="Helvetica"/>
                <a:sym typeface="Helvetica"/>
              </a:rPr>
              <a:t>and the </a:t>
            </a:r>
            <a:r>
              <a:rPr sz="3400" b="1">
                <a:latin typeface="Helvetica"/>
                <a:ea typeface="Helvetica"/>
                <a:cs typeface="Helvetica"/>
                <a:sym typeface="Helvetica"/>
              </a:rPr>
              <a:t>Dependent Variable 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 b="1">
                <a:latin typeface="Helvetica"/>
                <a:ea typeface="Helvetica"/>
                <a:cs typeface="Helvetica"/>
                <a:sym typeface="Helvetica"/>
              </a:rPr>
              <a:t>NULL Hypothesis, Alternate Hypothesis 1,Alternate Hypothesis 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User Studies recap: Population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Population</a:t>
            </a:r>
            <a:r>
              <a:rPr sz="3600"/>
              <a:t>: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people going through your study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Have lots of people from the general public or</a:t>
            </a:r>
            <a:br>
              <a:rPr sz="3400">
                <a:latin typeface="Helvetica"/>
                <a:ea typeface="Helvetica"/>
                <a:cs typeface="Helvetica"/>
                <a:sym typeface="Helvetica"/>
              </a:rPr>
            </a:br>
            <a:r>
              <a:rPr sz="3400">
                <a:latin typeface="Helvetica"/>
                <a:ea typeface="Helvetica"/>
                <a:cs typeface="Helvetica"/>
                <a:sym typeface="Helvetica"/>
              </a:rPr>
              <a:t>Select a niche population</a:t>
            </a:r>
          </a:p>
          <a:p>
            <a:pPr marL="765527" lvl="1" indent="-321027">
              <a:lnSpc>
                <a:spcPct val="80000"/>
              </a:lnSpc>
              <a:spcBef>
                <a:spcPts val="4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The more, the better (n&gt;20 is pretty good)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 lvl="0">
              <a:defRPr sz="1800"/>
            </a:pPr>
            <a:r>
              <a:rPr sz="7760"/>
              <a:t>User Studies recap: Task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Task</a:t>
            </a:r>
            <a:r>
              <a:rPr sz="3600"/>
              <a:t>: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Identify the task that your participants will fulfil during a session of your experiment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User Studies recap: Setup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Setup</a:t>
            </a:r>
            <a:r>
              <a:rPr sz="3600"/>
              <a:t>: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Describe the equipment you will use in your experiment 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>
                <a:latin typeface="Helvetica"/>
                <a:ea typeface="Helvetica"/>
                <a:cs typeface="Helvetica"/>
                <a:sym typeface="Helvetica"/>
              </a:rPr>
              <a:t>Describe the space you are using</a:t>
            </a:r>
          </a:p>
        </p:txBody>
      </p:sp>
      <p:pic>
        <p:nvPicPr>
          <p:cNvPr id="74" name="SetupICDL20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811" y="6208226"/>
            <a:ext cx="5171178" cy="2628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Procedure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Formally have all participants sign up for a time slot (if individual testing is needed)</a:t>
            </a:r>
          </a:p>
          <a:p>
            <a:pPr lvl="0">
              <a:defRPr sz="1800"/>
            </a:pPr>
            <a:r>
              <a:rPr sz="3600"/>
              <a:t>Informed Consent </a:t>
            </a:r>
          </a:p>
          <a:p>
            <a:pPr lvl="0">
              <a:defRPr sz="1800"/>
            </a:pPr>
            <a:r>
              <a:rPr sz="3600"/>
              <a:t>Execute study</a:t>
            </a:r>
          </a:p>
          <a:p>
            <a:pPr lvl="0">
              <a:defRPr sz="1800"/>
            </a:pPr>
            <a:r>
              <a:rPr sz="3600"/>
              <a:t>Questionnaires/Debriefing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Biases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194" lvl="0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Hypothesis Guessing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/>
              <a:t>Participants guess what you are trying hypothesis</a:t>
            </a:r>
          </a:p>
          <a:p>
            <a:pPr marL="469194" lvl="0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Experimenter Bias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/>
              <a:t>Subconscious bias of data and evaluation to find what you want to find</a:t>
            </a:r>
          </a:p>
          <a:p>
            <a:pPr marL="469194" lvl="0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Systematic Bias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/>
              <a:t>bias resulting from a flaw integral to the system </a:t>
            </a:r>
          </a:p>
          <a:p>
            <a:pPr marL="1234722" lvl="2" indent="-345722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800"/>
              <a:t>E.g. an incorrectly calibrated thermostat</a:t>
            </a:r>
          </a:p>
          <a:p>
            <a:pPr marL="469194" lvl="0" indent="-469194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800"/>
              <a:t>List of biases</a:t>
            </a:r>
          </a:p>
          <a:p>
            <a:pPr marL="864305" lvl="1" indent="-419805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400" u="sng">
                <a:hlinkClick r:id="rId2"/>
              </a:rPr>
              <a:t>http://en.wikipedia.org/wiki/List_of_cognitive_biases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Confounds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600" b="1">
                <a:latin typeface="Calibri"/>
                <a:ea typeface="Calibri"/>
                <a:cs typeface="Calibri"/>
                <a:sym typeface="Calibri"/>
              </a:rPr>
              <a:t>Confounding factors </a:t>
            </a:r>
            <a:r>
              <a:rPr sz="3600"/>
              <a:t>– factors that affect outcomes, but are not related to the study 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600"/>
              <a:t>Population confounds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Who you get?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How you get them?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How you reimburse them?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How do you know groups are equivalent?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3600"/>
              <a:t>Design confounds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Unequal treatment of conditions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Learning</a:t>
            </a:r>
          </a:p>
          <a:p>
            <a:pPr marL="814916" lvl="1" indent="-370416">
              <a:lnSpc>
                <a:spcPct val="90000"/>
              </a:lnSpc>
              <a:spcBef>
                <a:spcPts val="500"/>
              </a:spcBef>
              <a:buChar char="–"/>
              <a:defRPr sz="1800"/>
            </a:pPr>
            <a:r>
              <a:rPr sz="3000"/>
              <a:t>Time spent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Microsoft Office PowerPoint</Application>
  <PresentationFormat>Custom</PresentationFormat>
  <Paragraphs>187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Helvetica</vt:lpstr>
      <vt:lpstr>Helvetica Light</vt:lpstr>
      <vt:lpstr>Helvetica Neue</vt:lpstr>
      <vt:lpstr>Times New Roman</vt:lpstr>
      <vt:lpstr>Wingdings</vt:lpstr>
      <vt:lpstr>White</vt:lpstr>
      <vt:lpstr>Human-Robot Interaction: Conducting a User Study and Analysing Data</vt:lpstr>
      <vt:lpstr>User Studies</vt:lpstr>
      <vt:lpstr>User Studies recap: Hypothesis </vt:lpstr>
      <vt:lpstr>User Studies recap: Population</vt:lpstr>
      <vt:lpstr>User Studies recap: Task</vt:lpstr>
      <vt:lpstr>User Studies recap: Setup</vt:lpstr>
      <vt:lpstr>Procedure</vt:lpstr>
      <vt:lpstr>Biases</vt:lpstr>
      <vt:lpstr>Confounds</vt:lpstr>
      <vt:lpstr>Metrics</vt:lpstr>
      <vt:lpstr>Data Analysis</vt:lpstr>
      <vt:lpstr>Data Analysis: Qualitative Analysis </vt:lpstr>
      <vt:lpstr>Data Analysis: Qualitative Analysis an example [1]</vt:lpstr>
      <vt:lpstr>Data Analysis: Qualitative Analysis an example</vt:lpstr>
      <vt:lpstr>Data Analysis: Qualitative Analysis an example</vt:lpstr>
      <vt:lpstr>Data Analysis: Qualitative Analysis an example</vt:lpstr>
      <vt:lpstr>Data Analysis: Qualitative Analysis an example</vt:lpstr>
      <vt:lpstr>Data Analysis: Qualitative Analysis an example</vt:lpstr>
      <vt:lpstr>Data Analysis: Qualitative Analysis an example</vt:lpstr>
      <vt:lpstr>Data Analysis: Quantitative Analysis an Example</vt:lpstr>
      <vt:lpstr>Data Analysis: Quantitative Analysis an Example</vt:lpstr>
      <vt:lpstr>Data Analysis: Quantitative Analysis</vt:lpstr>
      <vt:lpstr>Which ANOVA design to use?</vt:lpstr>
      <vt:lpstr>What is Two-Way Mixed ANOVA? (you can have three-way, four-way etc.)</vt:lpstr>
      <vt:lpstr>Mixed factorial design</vt:lpstr>
      <vt:lpstr>References</vt:lpstr>
      <vt:lpstr>How to calculate an ANOVA and what dose the result tell you? Homework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Human-Robot Interaction: Conducting a User Study and Analysing Data</dc:title>
  <dc:creator>Shaikh, Talal A G</dc:creator>
  <cp:lastModifiedBy>Shaikh, Talal A G</cp:lastModifiedBy>
  <cp:revision>1</cp:revision>
  <cp:lastPrinted>2018-09-23T13:36:25Z</cp:lastPrinted>
  <dcterms:modified xsi:type="dcterms:W3CDTF">2018-09-23T14:23:19Z</dcterms:modified>
</cp:coreProperties>
</file>